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25.1-->
<p:presentation xmlns:r="http://schemas.openxmlformats.org/officeDocument/2006/relationships" xmlns:a="http://schemas.openxmlformats.org/drawingml/2006/main" xmlns:p="http://schemas.openxmlformats.org/presentationml/2006/main" showSpecialPlsOnTitleSld="0" saveSubsetFonts="1">
  <p:sldMasterIdLst>
    <p:sldMasterId id="2147483660" r:id="rId1"/>
  </p:sldMasterIdLst>
  <p:notesMasterIdLst>
    <p:notesMasterId r:id="rId2"/>
  </p:notesMasterIdLst>
  <p:sldIdLst>
    <p:sldId id="256" r:id="rId3"/>
    <p:sldId id="257" r:id="rId4"/>
    <p:sldId id="259" r:id="rId5"/>
    <p:sldId id="258" r:id="rId6"/>
    <p:sldId id="262" r:id="rId7"/>
    <p:sldId id="261" r:id="rId8"/>
    <p:sldId id="260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69" r:id="rId17"/>
  </p:sldIdLst>
  <p:sldSz cx="9144000" cy="6858000" type="screen4x3"/>
  <p:notesSz cx="6858000" cy="9144000"/>
  <p:custDataLst>
    <p:tags r:id="rId1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374" autoAdjust="0"/>
  </p:normalViewPr>
  <p:slideViewPr>
    <p:cSldViewPr>
      <p:cViewPr>
        <p:scale>
          <a:sx n="120" d="100"/>
          <a:sy n="120" d="100"/>
        </p:scale>
        <p:origin x="-132" y="9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slide" Target="slides/slide13.xml" /><Relationship Id="rId16" Type="http://schemas.openxmlformats.org/officeDocument/2006/relationships/slide" Target="slides/slide14.xml" /><Relationship Id="rId17" Type="http://schemas.openxmlformats.org/officeDocument/2006/relationships/slide" Target="slides/slide15.xml" /><Relationship Id="rId18" Type="http://schemas.openxmlformats.org/officeDocument/2006/relationships/tags" Target="tags/tag1.xml" /><Relationship Id="rId19" Type="http://schemas.openxmlformats.org/officeDocument/2006/relationships/presProps" Target="presProps.xml" /><Relationship Id="rId2" Type="http://schemas.openxmlformats.org/officeDocument/2006/relationships/notesMaster" Target="notesMasters/notesMaster1.xml" /><Relationship Id="rId20" Type="http://schemas.openxmlformats.org/officeDocument/2006/relationships/viewProps" Target="viewProps.xml" /><Relationship Id="rId21" Type="http://schemas.openxmlformats.org/officeDocument/2006/relationships/theme" Target="theme/theme1.xml" /><Relationship Id="rId22" Type="http://schemas.openxmlformats.org/officeDocument/2006/relationships/tableStyles" Target="tableStyles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30E1B0-AA6A-4BCF-9886-F2EC1C6ECA7A}" type="datetimeFigureOut">
              <a:rPr lang="ru-RU" smtClean="0"/>
              <a:t>14.02.2025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9F4078-1F30-404A-9F83-613AFB3230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val="2700284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9F4078-1F30-404A-9F83-613AFB3230C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val="30096222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9F4078-1F30-404A-9F83-613AFB3230C0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val="3181938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9F4078-1F30-404A-9F83-613AFB3230C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val="14357605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9F4078-1F30-404A-9F83-613AFB3230C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val="40920871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9F4078-1F30-404A-9F83-613AFB3230C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val="8273360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9F4078-1F30-404A-9F83-613AFB3230C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val="5657230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9F4078-1F30-404A-9F83-613AFB3230C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val="28271820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9F4078-1F30-404A-9F83-613AFB3230C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val="18008895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9F4078-1F30-404A-9F83-613AFB3230C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val="27250264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9F4078-1F30-404A-9F83-613AFB3230C0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val="3181938011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C0634-433A-4925-9439-0082EC01F4FF}" type="datetime1">
              <a:rPr lang="ru-RU" smtClean="0"/>
              <a:t>14.02.2025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31222-B49C-4FFF-B3BF-BDD3CF6C3E8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09130-213E-4009-9D06-8B8BCDDC393A}" type="datetime1">
              <a:rPr lang="ru-RU" smtClean="0"/>
              <a:t>14.02.2025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31222-B49C-4FFF-B3BF-BDD3CF6C3E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A3A57-2BCC-4A6D-B3EC-C5BF95A8A921}" type="datetime1">
              <a:rPr lang="ru-RU" smtClean="0"/>
              <a:t>14.02.2025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31222-B49C-4FFF-B3BF-BDD3CF6C3E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A0440-9AA1-4057-912B-6EAB15E4B464}" type="datetime1">
              <a:rPr lang="ru-RU" smtClean="0"/>
              <a:t>14.02.2025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31222-B49C-4FFF-B3BF-BDD3CF6C3E8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DDAC2-C438-4537-ADE6-788305041BAA}" type="datetime1">
              <a:rPr lang="ru-RU" smtClean="0"/>
              <a:t>14.02.2025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31222-B49C-4FFF-B3BF-BDD3CF6C3E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EA374-E6B4-4DBD-82D7-5242BB8F2899}" type="datetime1">
              <a:rPr lang="ru-RU" smtClean="0"/>
              <a:t>14.02.2025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31222-B49C-4FFF-B3BF-BDD3CF6C3E8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6D755-276A-4546-BFA6-EC24EAA14D5D}" type="datetime1">
              <a:rPr lang="ru-RU" smtClean="0"/>
              <a:t>14.02.2025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31222-B49C-4FFF-B3BF-BDD3CF6C3E8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05CF4-4B09-467F-8EE9-35195681977F}" type="datetime1">
              <a:rPr lang="ru-RU" smtClean="0"/>
              <a:t>14.02.2025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31222-B49C-4FFF-B3BF-BDD3CF6C3E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40F50-B319-4643-B1EC-C01BDC1426D3}" type="datetime1">
              <a:rPr lang="ru-RU" smtClean="0"/>
              <a:t>14.02.2025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31222-B49C-4FFF-B3BF-BDD3CF6C3E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E9B38-4D55-4B47-84A1-5FBC47955068}" type="datetime1">
              <a:rPr lang="ru-RU" smtClean="0"/>
              <a:t>14.02.2025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31222-B49C-4FFF-B3BF-BDD3CF6C3E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6FFC-70F4-48D5-9CEF-315D8534F7A6}" type="datetime1">
              <a:rPr lang="ru-RU" smtClean="0"/>
              <a:t>14.02.2025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31222-B49C-4FFF-B3BF-BDD3CF6C3E8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5212A3E-C46B-4ACC-84D3-1D090D2EE917}" type="datetime1">
              <a:rPr lang="ru-RU" smtClean="0"/>
              <a:t>14.02.2025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4931222-B49C-4FFF-B3BF-BDD3CF6C3E8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6.xml" /><Relationship Id="rId3" Type="http://schemas.openxmlformats.org/officeDocument/2006/relationships/image" Target="../media/image1.png" /><Relationship Id="rId4" Type="http://schemas.openxmlformats.org/officeDocument/2006/relationships/image" Target="../media/image27.png" /><Relationship Id="rId5" Type="http://schemas.openxmlformats.org/officeDocument/2006/relationships/image" Target="../media/image28.png" /><Relationship Id="rId6" Type="http://schemas.openxmlformats.org/officeDocument/2006/relationships/image" Target="../media/image26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7.xml" /><Relationship Id="rId3" Type="http://schemas.openxmlformats.org/officeDocument/2006/relationships/image" Target="../media/image29.png" /><Relationship Id="rId4" Type="http://schemas.openxmlformats.org/officeDocument/2006/relationships/image" Target="../media/image1.png" /><Relationship Id="rId5" Type="http://schemas.openxmlformats.org/officeDocument/2006/relationships/image" Target="../media/image30.png" /><Relationship Id="rId6" Type="http://schemas.openxmlformats.org/officeDocument/2006/relationships/image" Target="../media/image31.png" /><Relationship Id="rId7" Type="http://schemas.openxmlformats.org/officeDocument/2006/relationships/image" Target="../media/image32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Relationship Id="rId3" Type="http://schemas.openxmlformats.org/officeDocument/2006/relationships/image" Target="../media/image33.png" /><Relationship Id="rId4" Type="http://schemas.openxmlformats.org/officeDocument/2006/relationships/image" Target="../media/image34.png" /><Relationship Id="rId5" Type="http://schemas.openxmlformats.org/officeDocument/2006/relationships/image" Target="../media/image35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8.xml" /><Relationship Id="rId3" Type="http://schemas.openxmlformats.org/officeDocument/2006/relationships/image" Target="../media/image36.png" /><Relationship Id="rId4" Type="http://schemas.openxmlformats.org/officeDocument/2006/relationships/image" Target="../media/image1.png" /><Relationship Id="rId5" Type="http://schemas.openxmlformats.org/officeDocument/2006/relationships/image" Target="../media/image37.png" /><Relationship Id="rId6" Type="http://schemas.openxmlformats.org/officeDocument/2006/relationships/image" Target="../media/image38.png" /><Relationship Id="rId7" Type="http://schemas.openxmlformats.org/officeDocument/2006/relationships/image" Target="../media/image39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9.xml" /><Relationship Id="rId3" Type="http://schemas.openxmlformats.org/officeDocument/2006/relationships/image" Target="../media/image1.png" /><Relationship Id="rId4" Type="http://schemas.openxmlformats.org/officeDocument/2006/relationships/image" Target="../media/image40.png" /><Relationship Id="rId5" Type="http://schemas.openxmlformats.org/officeDocument/2006/relationships/image" Target="../media/image41.png" /><Relationship Id="rId6" Type="http://schemas.openxmlformats.org/officeDocument/2006/relationships/image" Target="../media/image42.png" /><Relationship Id="rId7" Type="http://schemas.openxmlformats.org/officeDocument/2006/relationships/image" Target="../media/image43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0.xml" /><Relationship Id="rId3" Type="http://schemas.openxmlformats.org/officeDocument/2006/relationships/image" Target="../media/image1.png" /><Relationship Id="rId4" Type="http://schemas.openxmlformats.org/officeDocument/2006/relationships/image" Target="../media/image44.png" /><Relationship Id="rId5" Type="http://schemas.openxmlformats.org/officeDocument/2006/relationships/image" Target="../media/image45.png" /><Relationship Id="rId6" Type="http://schemas.openxmlformats.org/officeDocument/2006/relationships/image" Target="../media/image46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image" Target="../media/image5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1.png" /><Relationship Id="rId4" Type="http://schemas.openxmlformats.org/officeDocument/2006/relationships/image" Target="../media/image6.png" /><Relationship Id="rId5" Type="http://schemas.openxmlformats.org/officeDocument/2006/relationships/image" Target="../media/image7.png" /><Relationship Id="rId6" Type="http://schemas.openxmlformats.org/officeDocument/2006/relationships/image" Target="../media/image8.png" /><Relationship Id="rId7" Type="http://schemas.openxmlformats.org/officeDocument/2006/relationships/image" Target="../media/image9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Relationship Id="rId3" Type="http://schemas.openxmlformats.org/officeDocument/2006/relationships/image" Target="../media/image10.png" /><Relationship Id="rId4" Type="http://schemas.openxmlformats.org/officeDocument/2006/relationships/image" Target="../media/image11.png" /><Relationship Id="rId5" Type="http://schemas.openxmlformats.org/officeDocument/2006/relationships/image" Target="../media/image12.png" /><Relationship Id="rId6" Type="http://schemas.openxmlformats.org/officeDocument/2006/relationships/image" Target="../media/image13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1.png" /><Relationship Id="rId4" Type="http://schemas.openxmlformats.org/officeDocument/2006/relationships/image" Target="../media/image14.png" /><Relationship Id="rId5" Type="http://schemas.openxmlformats.org/officeDocument/2006/relationships/image" Target="../media/image15.png" /><Relationship Id="rId6" Type="http://schemas.openxmlformats.org/officeDocument/2006/relationships/image" Target="../media/image16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image" Target="../media/image1.png" /><Relationship Id="rId4" Type="http://schemas.openxmlformats.org/officeDocument/2006/relationships/image" Target="../media/image17.png" /><Relationship Id="rId5" Type="http://schemas.openxmlformats.org/officeDocument/2006/relationships/image" Target="../media/image18.png" /><Relationship Id="rId6" Type="http://schemas.openxmlformats.org/officeDocument/2006/relationships/image" Target="../media/image19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image" Target="../media/image1.png" /><Relationship Id="rId4" Type="http://schemas.openxmlformats.org/officeDocument/2006/relationships/image" Target="../media/image20.png" /><Relationship Id="rId5" Type="http://schemas.openxmlformats.org/officeDocument/2006/relationships/image" Target="../media/image21.png" /><Relationship Id="rId6" Type="http://schemas.openxmlformats.org/officeDocument/2006/relationships/image" Target="../media/image22.png" /><Relationship Id="rId7" Type="http://schemas.openxmlformats.org/officeDocument/2006/relationships/image" Target="../media/image23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.xml" /><Relationship Id="rId3" Type="http://schemas.openxmlformats.org/officeDocument/2006/relationships/image" Target="../media/image1.png" /><Relationship Id="rId4" Type="http://schemas.openxmlformats.org/officeDocument/2006/relationships/image" Target="../media/image24.png" /><Relationship Id="rId5" Type="http://schemas.openxmlformats.org/officeDocument/2006/relationships/image" Target="../media/image25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Relationship Id="rId3" Type="http://schemas.openxmlformats.org/officeDocument/2006/relationships/image" Target="../media/image26.pn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Graphic 6">
            <a:extLst>
              <a:ext uri="{FF2B5EF4-FFF2-40B4-BE49-F238E27FC236}">
                <a16:creationId xmlns="" xmlns:a16="http://schemas.microsoft.com/office/drawing/2014/main" id="{55BC0089-891B-AD4D-AC52-03AD35EA67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260648"/>
            <a:ext cx="1636160" cy="643861"/>
          </a:xfrm>
          <a:prstGeom prst="rect">
            <a:avLst/>
          </a:prstGeom>
        </p:spPr>
      </p:pic>
      <p:sp>
        <p:nvSpPr>
          <p:cNvPr id="8" name="TextShape 2"/>
          <p:cNvSpPr txBox="1"/>
          <p:nvPr/>
        </p:nvSpPr>
        <p:spPr>
          <a:xfrm>
            <a:off x="3851920" y="1700808"/>
            <a:ext cx="5040560" cy="21602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ru-RU" sz="2400" b="1">
                <a:solidFill>
                  <a:srgbClr val="A88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Подача заявления </a:t>
            </a:r>
            <a:r>
              <a:rPr lang="ru-RU" sz="2400" b="1" smtClean="0">
                <a:solidFill>
                  <a:srgbClr val="A88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 </a:t>
            </a:r>
            <a:r>
              <a:rPr lang="ru-RU" sz="2400" b="1">
                <a:solidFill>
                  <a:srgbClr val="A88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организацию </a:t>
            </a:r>
            <a:r>
              <a:rPr lang="ru-RU" sz="2400" b="1" smtClean="0">
                <a:solidFill>
                  <a:srgbClr val="A88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временного </a:t>
            </a:r>
            <a:r>
              <a:rPr lang="ru-RU" sz="2400" b="1">
                <a:solidFill>
                  <a:srgbClr val="A88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трудоустройства несовершеннолетних граждан</a:t>
            </a:r>
          </a:p>
        </p:txBody>
      </p:sp>
      <p:pic>
        <p:nvPicPr>
          <p:cNvPr id="9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323528" y="1700808"/>
            <a:ext cx="3347864" cy="4509120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</p:spTree>
    <p:extLst>
      <p:ext uri="{BB962C8B-B14F-4D97-AF65-F5344CB8AC3E}">
        <p14:creationId val="1061686035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Graphic 6">
            <a:extLst>
              <a:ext uri="{FF2B5EF4-FFF2-40B4-BE49-F238E27FC236}">
                <a16:creationId xmlns="" xmlns:a16="http://schemas.microsoft.com/office/drawing/2014/main" id="{55BC0089-891B-AD4D-AC52-03AD35EA67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260648"/>
            <a:ext cx="1636160" cy="64386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267744" y="116632"/>
            <a:ext cx="58326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>
                <a:solidFill>
                  <a:srgbClr val="A88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ШАГ </a:t>
            </a:r>
            <a:r>
              <a:rPr lang="ru-RU" sz="2000" b="1" smtClean="0">
                <a:solidFill>
                  <a:srgbClr val="A88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</a:t>
            </a:r>
            <a:endParaRPr lang="ru-RU" sz="2000" b="1">
              <a:solidFill>
                <a:srgbClr val="A88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ru-RU" b="1" smtClean="0">
                <a:solidFill>
                  <a:srgbClr val="A88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Отслеживание поступившей информации</a:t>
            </a:r>
          </a:p>
          <a:p>
            <a:pPr algn="ctr"/>
            <a:r>
              <a:rPr lang="ru-RU" b="1" smtClean="0">
                <a:solidFill>
                  <a:srgbClr val="A88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(продолжение)</a:t>
            </a:r>
            <a:endParaRPr lang="ru-RU" b="1">
              <a:solidFill>
                <a:srgbClr val="A88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87" t="11933" r="19305" b="7526"/>
          <a:stretch>
            <a:fillRect/>
          </a:stretch>
        </p:blipFill>
        <p:spPr>
          <a:xfrm>
            <a:off x="4572000" y="1988840"/>
            <a:ext cx="4032448" cy="2684564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32" t="11567" r="18915" b="6346"/>
          <a:stretch>
            <a:fillRect/>
          </a:stretch>
        </p:blipFill>
        <p:spPr>
          <a:xfrm>
            <a:off x="319165" y="3821516"/>
            <a:ext cx="3672408" cy="2703827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34" t="11468" r="18782" b="28087"/>
          <a:stretch>
            <a:fillRect/>
          </a:stretch>
        </p:blipFill>
        <p:spPr>
          <a:xfrm>
            <a:off x="309591" y="1308429"/>
            <a:ext cx="3672408" cy="2326534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4211960" y="1120403"/>
            <a:ext cx="1584176" cy="5078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ru-RU" sz="900" i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Войдите в «Личный кабинет» нажмите на «Колокольчик»</a:t>
            </a:r>
            <a:endParaRPr lang="ru-RU" sz="900" i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flipH="1">
            <a:off x="3708166" y="1222244"/>
            <a:ext cx="503794" cy="11046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Овал 16"/>
          <p:cNvSpPr/>
          <p:nvPr/>
        </p:nvSpPr>
        <p:spPr>
          <a:xfrm>
            <a:off x="3491880" y="1318490"/>
            <a:ext cx="216286" cy="2383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6785202" y="2708920"/>
            <a:ext cx="1332148" cy="5078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ru-RU" sz="900" i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В открывшейся вкладке указан статус заявления</a:t>
            </a:r>
            <a:endParaRPr lang="ru-RU" sz="900" i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96749" y="4272363"/>
            <a:ext cx="1368152" cy="5078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ru-RU" sz="900" i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Нажать на </a:t>
            </a:r>
          </a:p>
          <a:p>
            <a:pPr algn="r"/>
            <a:r>
              <a:rPr lang="ru-RU" sz="900" i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«списком вакансий»</a:t>
            </a:r>
            <a:endParaRPr lang="ru-RU" sz="900" i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 flipH="1">
            <a:off x="2267744" y="4780194"/>
            <a:ext cx="504056" cy="45606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Рисунок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15" t="48788" r="22051" b="33313"/>
          <a:stretch>
            <a:fillRect/>
          </a:stretch>
        </p:blipFill>
        <p:spPr>
          <a:xfrm>
            <a:off x="4427984" y="5452282"/>
            <a:ext cx="4464496" cy="1073061"/>
          </a:xfrm>
          <a:prstGeom prst="roundRect">
            <a:avLst/>
          </a:prstGeom>
          <a:ln>
            <a:solidFill>
              <a:srgbClr val="0070C0"/>
            </a:solidFill>
          </a:ln>
        </p:spPr>
      </p:pic>
      <p:sp>
        <p:nvSpPr>
          <p:cNvPr id="27" name="Овал 26"/>
          <p:cNvSpPr/>
          <p:nvPr/>
        </p:nvSpPr>
        <p:spPr>
          <a:xfrm>
            <a:off x="4644008" y="6021288"/>
            <a:ext cx="1656184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1594380" y="5241551"/>
            <a:ext cx="1080120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2339752" y="5457575"/>
            <a:ext cx="2304256" cy="6717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4270445983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39" t="17961" r="19304" b="6602"/>
          <a:stretch>
            <a:fillRect/>
          </a:stretch>
        </p:blipFill>
        <p:spPr>
          <a:xfrm>
            <a:off x="290212" y="4000916"/>
            <a:ext cx="4342822" cy="244105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6" name="Graphic 6">
            <a:extLst>
              <a:ext uri="{FF2B5EF4-FFF2-40B4-BE49-F238E27FC236}">
                <a16:creationId xmlns="" xmlns:a16="http://schemas.microsoft.com/office/drawing/2014/main" id="{55BC0089-891B-AD4D-AC52-03AD35EA67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260648"/>
            <a:ext cx="1636160" cy="64386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267744" y="260648"/>
            <a:ext cx="583264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>
                <a:solidFill>
                  <a:srgbClr val="A88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ШАГ </a:t>
            </a:r>
            <a:r>
              <a:rPr lang="ru-RU" sz="2000" b="1" smtClean="0">
                <a:solidFill>
                  <a:srgbClr val="A88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5</a:t>
            </a:r>
            <a:endParaRPr lang="ru-RU" sz="2000" b="1">
              <a:solidFill>
                <a:srgbClr val="A88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ru-RU" b="1" smtClean="0">
                <a:solidFill>
                  <a:srgbClr val="A88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Выбор подходящей вакансии</a:t>
            </a:r>
            <a:endParaRPr lang="ru-RU" b="1">
              <a:solidFill>
                <a:srgbClr val="A88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08" t="29734" r="19130" b="22808"/>
          <a:stretch>
            <a:fillRect/>
          </a:stretch>
        </p:blipFill>
        <p:spPr>
          <a:xfrm>
            <a:off x="290212" y="1235819"/>
            <a:ext cx="4425804" cy="244105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52" t="23526" r="18435" b="8763"/>
          <a:stretch>
            <a:fillRect/>
          </a:stretch>
        </p:blipFill>
        <p:spPr>
          <a:xfrm>
            <a:off x="4971382" y="1251741"/>
            <a:ext cx="3906232" cy="2409205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409711" y="3095672"/>
            <a:ext cx="1440160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ru-RU" sz="900" i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Нажать на кнопку «Список вакансий»</a:t>
            </a:r>
            <a:endParaRPr lang="ru-RU" sz="900" i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80129" y="3284984"/>
            <a:ext cx="1051511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1331640" y="3233279"/>
            <a:ext cx="1006063" cy="14401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598105" y="1455530"/>
            <a:ext cx="1152128" cy="5078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ru-RU" sz="900" i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Нажать на вакансию, если подходит</a:t>
            </a:r>
            <a:endParaRPr lang="ru-RU" sz="900" i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121540" y="2881662"/>
            <a:ext cx="792088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ru-RU" sz="900" i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Если не подходят</a:t>
            </a:r>
            <a:endParaRPr lang="ru-RU" sz="900" i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100614" y="4344278"/>
            <a:ext cx="1874257" cy="5078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ru-RU" sz="900" i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В открывшейся карточке вакансии, нажать на кнопку «Откликнуться»</a:t>
            </a:r>
            <a:endParaRPr lang="ru-RU" sz="900" i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267745" y="2078450"/>
            <a:ext cx="2365290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ru-RU" sz="900" i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Необходимо пройти собеседование  в установленные сроки</a:t>
            </a:r>
            <a:endParaRPr lang="ru-RU" sz="900" i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32" name="Прямая со стрелкой 31"/>
          <p:cNvCxnSpPr/>
          <p:nvPr/>
        </p:nvCxnSpPr>
        <p:spPr>
          <a:xfrm flipH="1">
            <a:off x="3129792" y="2456344"/>
            <a:ext cx="391580" cy="18056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2409711" y="2708920"/>
            <a:ext cx="72008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H="1">
            <a:off x="5883082" y="1983807"/>
            <a:ext cx="1666951" cy="57026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Овал 39"/>
          <p:cNvSpPr/>
          <p:nvPr/>
        </p:nvSpPr>
        <p:spPr>
          <a:xfrm>
            <a:off x="5013907" y="2881662"/>
            <a:ext cx="1132409" cy="2096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75" t="31730" r="33304" b="28264"/>
          <a:stretch>
            <a:fillRect/>
          </a:stretch>
        </p:blipFill>
        <p:spPr>
          <a:xfrm>
            <a:off x="4934220" y="4000916"/>
            <a:ext cx="3943394" cy="2379085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45" name="Овал 44"/>
          <p:cNvSpPr/>
          <p:nvPr/>
        </p:nvSpPr>
        <p:spPr>
          <a:xfrm>
            <a:off x="4972192" y="2489975"/>
            <a:ext cx="888886" cy="2938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TextBox 45"/>
          <p:cNvSpPr txBox="1"/>
          <p:nvPr/>
        </p:nvSpPr>
        <p:spPr>
          <a:xfrm>
            <a:off x="7021538" y="4814988"/>
            <a:ext cx="1526524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ru-RU" sz="900" i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Нажать на кнопку</a:t>
            </a:r>
          </a:p>
          <a:p>
            <a:pPr algn="r"/>
            <a:r>
              <a:rPr lang="ru-RU" sz="900" i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«Откликнуться»</a:t>
            </a:r>
            <a:endParaRPr lang="ru-RU" sz="900" i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H="1" flipV="1">
            <a:off x="6146316" y="2986469"/>
            <a:ext cx="975225" cy="8304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Овал 20"/>
          <p:cNvSpPr/>
          <p:nvPr/>
        </p:nvSpPr>
        <p:spPr>
          <a:xfrm>
            <a:off x="3325582" y="5798071"/>
            <a:ext cx="1286195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 стрелкой 22"/>
          <p:cNvCxnSpPr/>
          <p:nvPr/>
        </p:nvCxnSpPr>
        <p:spPr>
          <a:xfrm>
            <a:off x="2920600" y="4852109"/>
            <a:ext cx="809964" cy="99882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7776260" y="5259878"/>
            <a:ext cx="274735" cy="59105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Овал 17"/>
          <p:cNvSpPr/>
          <p:nvPr/>
        </p:nvSpPr>
        <p:spPr>
          <a:xfrm>
            <a:off x="7815957" y="5992313"/>
            <a:ext cx="967443" cy="3876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val="2704891471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Graphic 6">
            <a:extLst>
              <a:ext uri="{FF2B5EF4-FFF2-40B4-BE49-F238E27FC236}">
                <a16:creationId xmlns="" xmlns:a16="http://schemas.microsoft.com/office/drawing/2014/main" id="{55BC0089-891B-AD4D-AC52-03AD35EA67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260648"/>
            <a:ext cx="1636160" cy="64386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241107" y="116632"/>
            <a:ext cx="58326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>
                <a:solidFill>
                  <a:srgbClr val="A88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ШАГ </a:t>
            </a:r>
            <a:r>
              <a:rPr lang="ru-RU" sz="2000" b="1" smtClean="0">
                <a:solidFill>
                  <a:srgbClr val="A88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5</a:t>
            </a:r>
            <a:endParaRPr lang="ru-RU" sz="2000" b="1">
              <a:solidFill>
                <a:srgbClr val="A88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ru-RU" b="1">
                <a:solidFill>
                  <a:srgbClr val="A88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Выбор подходящей </a:t>
            </a:r>
            <a:r>
              <a:rPr lang="ru-RU" b="1" smtClean="0">
                <a:solidFill>
                  <a:srgbClr val="A88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вакансии (продолжение)</a:t>
            </a:r>
            <a:endParaRPr lang="ru-RU" b="1">
              <a:solidFill>
                <a:srgbClr val="A88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" t="5131" r="17827" b="6908"/>
          <a:stretch>
            <a:fillRect/>
          </a:stretch>
        </p:blipFill>
        <p:spPr>
          <a:xfrm>
            <a:off x="133791" y="1118636"/>
            <a:ext cx="4438209" cy="2592288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73" t="19661" r="34870" b="12200"/>
          <a:stretch>
            <a:fillRect/>
          </a:stretch>
        </p:blipFill>
        <p:spPr>
          <a:xfrm>
            <a:off x="4860032" y="1043364"/>
            <a:ext cx="4102062" cy="3115088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13" t="16879" r="17913" b="9227"/>
          <a:stretch>
            <a:fillRect/>
          </a:stretch>
        </p:blipFill>
        <p:spPr>
          <a:xfrm>
            <a:off x="251520" y="4041068"/>
            <a:ext cx="4320480" cy="2603667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7" name="Овал 6"/>
          <p:cNvSpPr/>
          <p:nvPr/>
        </p:nvSpPr>
        <p:spPr>
          <a:xfrm>
            <a:off x="49431" y="1110038"/>
            <a:ext cx="216024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57443" y="1628800"/>
            <a:ext cx="1030181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ru-RU" sz="900" i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Вернуться  на шаг назад</a:t>
            </a:r>
            <a:endParaRPr lang="ru-RU" sz="900" i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 flipV="1">
            <a:off x="265455" y="1326062"/>
            <a:ext cx="202089" cy="26484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004048" y="4509120"/>
            <a:ext cx="2664512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r"/>
            <a:r>
              <a:rPr lang="ru-RU" sz="900" i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Прокутить страницу вниз</a:t>
            </a:r>
          </a:p>
          <a:p>
            <a:pPr algn="r"/>
            <a:r>
              <a:rPr lang="ru-RU" sz="900" i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 и нажать на кнопку «Отправить в ЦЗН»</a:t>
            </a:r>
            <a:endParaRPr lang="ru-RU" sz="900" i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857436" y="3861048"/>
            <a:ext cx="1008112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 стрелкой 13"/>
          <p:cNvCxnSpPr/>
          <p:nvPr/>
        </p:nvCxnSpPr>
        <p:spPr>
          <a:xfrm flipH="1" flipV="1">
            <a:off x="5652120" y="4221088"/>
            <a:ext cx="864096" cy="2880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974027" y="5144917"/>
            <a:ext cx="2664512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ru-RU" sz="900" i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 После нажатия кнопки </a:t>
            </a:r>
            <a:r>
              <a:rPr lang="ru-RU" sz="900" b="1" i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«Отправить в ЦЗН» </a:t>
            </a:r>
            <a:r>
              <a:rPr lang="ru-RU" sz="900" i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появится уведомление о том, что статус заявления изменён на </a:t>
            </a:r>
            <a:r>
              <a:rPr lang="ru-RU" sz="900" b="1" i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«Анализ результатов переговоров»</a:t>
            </a:r>
            <a:endParaRPr lang="ru-RU" sz="900" b="1" i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 flipH="1" flipV="1">
            <a:off x="2378006" y="5212241"/>
            <a:ext cx="2596021" cy="5633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1527640" y="5217049"/>
            <a:ext cx="72008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H="1">
            <a:off x="3419872" y="5342901"/>
            <a:ext cx="1563810" cy="12518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489101908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1" t="12362" r="18783" b="12201"/>
          <a:stretch>
            <a:fillRect/>
          </a:stretch>
        </p:blipFill>
        <p:spPr>
          <a:xfrm>
            <a:off x="4330722" y="1412777"/>
            <a:ext cx="4561757" cy="239610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6" name="Graphic 6">
            <a:extLst>
              <a:ext uri="{FF2B5EF4-FFF2-40B4-BE49-F238E27FC236}">
                <a16:creationId xmlns="" xmlns:a16="http://schemas.microsoft.com/office/drawing/2014/main" id="{55BC0089-891B-AD4D-AC52-03AD35EA67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260648"/>
            <a:ext cx="1636160" cy="64386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055290" y="105524"/>
            <a:ext cx="68371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>
                <a:solidFill>
                  <a:srgbClr val="A88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ШАГ 6</a:t>
            </a:r>
          </a:p>
          <a:p>
            <a:pPr algn="ctr"/>
            <a:r>
              <a:rPr lang="ru-RU" b="1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>
                <a:solidFill>
                  <a:srgbClr val="A88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Предложение работодателя </a:t>
            </a:r>
            <a:endParaRPr lang="ru-RU" b="1" smtClean="0">
              <a:solidFill>
                <a:srgbClr val="A88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ru-RU" b="1" smtClean="0">
                <a:solidFill>
                  <a:srgbClr val="A88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 </a:t>
            </a:r>
            <a:r>
              <a:rPr lang="ru-RU" b="1">
                <a:solidFill>
                  <a:srgbClr val="A88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прохождении </a:t>
            </a:r>
            <a:r>
              <a:rPr lang="ru-RU" b="1" smtClean="0">
                <a:solidFill>
                  <a:srgbClr val="A88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собеседования</a:t>
            </a:r>
            <a:endParaRPr lang="ru-RU" b="1">
              <a:solidFill>
                <a:srgbClr val="A88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4" t="11624" r="18000" b="27468"/>
          <a:stretch>
            <a:fillRect/>
          </a:stretch>
        </p:blipFill>
        <p:spPr>
          <a:xfrm>
            <a:off x="251520" y="1412776"/>
            <a:ext cx="3870159" cy="2396100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691680" y="1957156"/>
            <a:ext cx="2304256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ru-RU" sz="900" i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Войти в «Мой кабинет» нажать на кнопку «Колокольчик», или  войти во вкладку «Отклики и приглашения»</a:t>
            </a:r>
            <a:endParaRPr lang="ru-RU" sz="900" i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V="1">
            <a:off x="3059832" y="1493099"/>
            <a:ext cx="523527" cy="46405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Овал 21"/>
          <p:cNvSpPr/>
          <p:nvPr/>
        </p:nvSpPr>
        <p:spPr>
          <a:xfrm>
            <a:off x="5365092" y="2538818"/>
            <a:ext cx="1224136" cy="1440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73" t="12780" r="18119" b="11932"/>
          <a:stretch>
            <a:fillRect/>
          </a:stretch>
        </p:blipFill>
        <p:spPr>
          <a:xfrm>
            <a:off x="251520" y="3933056"/>
            <a:ext cx="3960440" cy="2664296"/>
          </a:xfrm>
          <a:prstGeom prst="rect">
            <a:avLst/>
          </a:prstGeom>
          <a:ln>
            <a:solidFill>
              <a:srgbClr val="0070C0"/>
            </a:solidFill>
          </a:ln>
        </p:spPr>
      </p:pic>
      <p:cxnSp>
        <p:nvCxnSpPr>
          <p:cNvPr id="31" name="Прямая со стрелкой 30"/>
          <p:cNvCxnSpPr/>
          <p:nvPr/>
        </p:nvCxnSpPr>
        <p:spPr>
          <a:xfrm flipH="1" flipV="1">
            <a:off x="1547664" y="4077072"/>
            <a:ext cx="432048" cy="32403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990046" y="4401108"/>
            <a:ext cx="1593313" cy="5078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900" smtClean="0">
                <a:latin typeface="Verdana" pitchFamily="34" charset="0"/>
                <a:ea typeface="Verdana" pitchFamily="34" charset="0"/>
                <a:cs typeface="Verdana" pitchFamily="34" charset="0"/>
              </a:rPr>
              <a:t>Войти во вкладку «Отклики и приглашения</a:t>
            </a:r>
            <a:endParaRPr lang="ru-RU" sz="90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1187624" y="3921819"/>
            <a:ext cx="700056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7" t="18261" r="40152" b="25072"/>
          <a:stretch>
            <a:fillRect/>
          </a:stretch>
        </p:blipFill>
        <p:spPr>
          <a:xfrm>
            <a:off x="4330723" y="3969060"/>
            <a:ext cx="4561757" cy="2628292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41" name="TextBox 40"/>
          <p:cNvSpPr txBox="1"/>
          <p:nvPr/>
        </p:nvSpPr>
        <p:spPr>
          <a:xfrm>
            <a:off x="7560332" y="5013176"/>
            <a:ext cx="1260140" cy="5078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ru-RU" sz="900" i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Перейти во вкладку «Собеседование»</a:t>
            </a:r>
            <a:endParaRPr lang="ru-RU" sz="900" i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43" name="Прямая со стрелкой 42"/>
          <p:cNvCxnSpPr/>
          <p:nvPr/>
        </p:nvCxnSpPr>
        <p:spPr>
          <a:xfrm flipH="1" flipV="1">
            <a:off x="6948264" y="4655024"/>
            <a:ext cx="810360" cy="3581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Овал 43"/>
          <p:cNvSpPr/>
          <p:nvPr/>
        </p:nvSpPr>
        <p:spPr>
          <a:xfrm>
            <a:off x="6107738" y="4437112"/>
            <a:ext cx="912534" cy="21791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1313638" y="5152335"/>
            <a:ext cx="900100" cy="1440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583359" y="1412776"/>
            <a:ext cx="196553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1403648" y="2610827"/>
            <a:ext cx="1512168" cy="3861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2215859086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Graphic 6">
            <a:extLst>
              <a:ext uri="{FF2B5EF4-FFF2-40B4-BE49-F238E27FC236}">
                <a16:creationId xmlns="" xmlns:a16="http://schemas.microsoft.com/office/drawing/2014/main" id="{55BC0089-891B-AD4D-AC52-03AD35EA67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260648"/>
            <a:ext cx="1636160" cy="64386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057075" y="147438"/>
            <a:ext cx="655272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>
                <a:solidFill>
                  <a:srgbClr val="A88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ШАГ 7</a:t>
            </a:r>
          </a:p>
          <a:p>
            <a:pPr algn="ctr"/>
            <a:r>
              <a:rPr lang="ru-RU" b="1">
                <a:solidFill>
                  <a:srgbClr val="A88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Предложение </a:t>
            </a:r>
            <a:r>
              <a:rPr lang="ru-RU" b="1" smtClean="0">
                <a:solidFill>
                  <a:srgbClr val="A88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работы</a:t>
            </a:r>
            <a:endParaRPr lang="ru-RU" b="1">
              <a:solidFill>
                <a:srgbClr val="A88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26" t="11159" r="19043" b="18348"/>
          <a:stretch>
            <a:fillRect/>
          </a:stretch>
        </p:blipFill>
        <p:spPr>
          <a:xfrm>
            <a:off x="244543" y="1103865"/>
            <a:ext cx="4282272" cy="2655247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2577240" y="2800820"/>
            <a:ext cx="1296144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ru-RU" sz="900" i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Нажать на кнопку «Принять»</a:t>
            </a:r>
            <a:endParaRPr lang="ru-RU" sz="900" i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323528" y="3474367"/>
            <a:ext cx="540060" cy="2847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 стрелкой 13"/>
          <p:cNvCxnSpPr/>
          <p:nvPr/>
        </p:nvCxnSpPr>
        <p:spPr>
          <a:xfrm flipH="1">
            <a:off x="861559" y="3156921"/>
            <a:ext cx="1613389" cy="31809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83" t="10550" r="19652" b="30087"/>
          <a:stretch>
            <a:fillRect/>
          </a:stretch>
        </p:blipFill>
        <p:spPr>
          <a:xfrm>
            <a:off x="4749816" y="1103865"/>
            <a:ext cx="4104456" cy="2655247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20" name="TextBox 19"/>
          <p:cNvSpPr txBox="1"/>
          <p:nvPr/>
        </p:nvSpPr>
        <p:spPr>
          <a:xfrm>
            <a:off x="7440582" y="2292989"/>
            <a:ext cx="1224136" cy="5078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90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Предложение о собеседовании подтверждено</a:t>
            </a:r>
            <a:endParaRPr lang="ru-RU" sz="90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8133633" y="3322708"/>
            <a:ext cx="648072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Рисунок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65" t="12242" r="17478" b="27159"/>
          <a:stretch>
            <a:fillRect/>
          </a:stretch>
        </p:blipFill>
        <p:spPr>
          <a:xfrm>
            <a:off x="244543" y="4149080"/>
            <a:ext cx="4288537" cy="2448272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26" name="TextBox 25"/>
          <p:cNvSpPr txBox="1"/>
          <p:nvPr/>
        </p:nvSpPr>
        <p:spPr>
          <a:xfrm>
            <a:off x="2109817" y="4667637"/>
            <a:ext cx="1584176" cy="5078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ru-RU" sz="900" i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Войти в личный кабинет, нажать на кнопку «Колокольчик»</a:t>
            </a:r>
            <a:endParaRPr lang="ru-RU" sz="900" i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27" name="Прямая со стрелкой 26"/>
          <p:cNvCxnSpPr/>
          <p:nvPr/>
        </p:nvCxnSpPr>
        <p:spPr>
          <a:xfrm flipV="1">
            <a:off x="2937280" y="4305529"/>
            <a:ext cx="936104" cy="36003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3873384" y="4149080"/>
            <a:ext cx="266568" cy="1564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74" t="12201" r="18783" b="17574"/>
          <a:stretch>
            <a:fillRect/>
          </a:stretch>
        </p:blipFill>
        <p:spPr>
          <a:xfrm>
            <a:off x="4811591" y="4145388"/>
            <a:ext cx="4060978" cy="2448272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30" name="TextBox 29"/>
          <p:cNvSpPr txBox="1"/>
          <p:nvPr/>
        </p:nvSpPr>
        <p:spPr>
          <a:xfrm>
            <a:off x="7164288" y="4665568"/>
            <a:ext cx="1368152" cy="5078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ru-RU" sz="900" i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Войти во вкладку  «Предложения о работе»</a:t>
            </a:r>
            <a:endParaRPr lang="ru-RU" sz="900" i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6106024" y="5052912"/>
            <a:ext cx="684076" cy="24097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3" name="Прямая со стрелкой 32"/>
          <p:cNvCxnSpPr/>
          <p:nvPr/>
        </p:nvCxnSpPr>
        <p:spPr>
          <a:xfrm flipH="1">
            <a:off x="6700151" y="4955996"/>
            <a:ext cx="432048" cy="1061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>
            <a:off x="8052650" y="2800820"/>
            <a:ext cx="335774" cy="35610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3339586050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Graphic 6">
            <a:extLst>
              <a:ext uri="{FF2B5EF4-FFF2-40B4-BE49-F238E27FC236}">
                <a16:creationId xmlns="" xmlns:a16="http://schemas.microsoft.com/office/drawing/2014/main" id="{55BC0089-891B-AD4D-AC52-03AD35EA67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260648"/>
            <a:ext cx="1636160" cy="64386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057075" y="147438"/>
            <a:ext cx="655272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>
                <a:solidFill>
                  <a:srgbClr val="A88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ШАГ 7</a:t>
            </a:r>
          </a:p>
          <a:p>
            <a:pPr algn="ctr"/>
            <a:r>
              <a:rPr lang="ru-RU" b="1">
                <a:solidFill>
                  <a:srgbClr val="A88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Предложение </a:t>
            </a:r>
            <a:r>
              <a:rPr lang="ru-RU" b="1" smtClean="0">
                <a:solidFill>
                  <a:srgbClr val="A88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работы (продолжение)</a:t>
            </a:r>
            <a:endParaRPr lang="ru-RU" b="1">
              <a:solidFill>
                <a:srgbClr val="A88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13" t="12200" r="18500" b="14483"/>
          <a:stretch>
            <a:fillRect/>
          </a:stretch>
        </p:blipFill>
        <p:spPr>
          <a:xfrm>
            <a:off x="234116" y="1268760"/>
            <a:ext cx="4639009" cy="2451558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38" name="TextBox 37"/>
          <p:cNvSpPr txBox="1"/>
          <p:nvPr/>
        </p:nvSpPr>
        <p:spPr>
          <a:xfrm>
            <a:off x="2642950" y="1700808"/>
            <a:ext cx="1992853" cy="5078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r"/>
            <a:r>
              <a:rPr lang="ru-RU" sz="900" i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Выбрать подходящую </a:t>
            </a:r>
          </a:p>
          <a:p>
            <a:pPr algn="r"/>
            <a:r>
              <a:rPr lang="ru-RU" sz="900" i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вакансию и нажать на кнопку</a:t>
            </a:r>
          </a:p>
          <a:p>
            <a:pPr algn="r"/>
            <a:r>
              <a:rPr lang="ru-RU" sz="900" i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«Принять»</a:t>
            </a:r>
            <a:endParaRPr lang="ru-RU" sz="900" i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41" name="Прямая со стрелкой 40"/>
          <p:cNvCxnSpPr/>
          <p:nvPr/>
        </p:nvCxnSpPr>
        <p:spPr>
          <a:xfrm flipH="1">
            <a:off x="777117" y="2208639"/>
            <a:ext cx="2232248" cy="125825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Овал 41"/>
          <p:cNvSpPr/>
          <p:nvPr/>
        </p:nvSpPr>
        <p:spPr>
          <a:xfrm>
            <a:off x="382715" y="3435775"/>
            <a:ext cx="432048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75" t="36358" r="32783" b="33189"/>
          <a:stretch>
            <a:fillRect/>
          </a:stretch>
        </p:blipFill>
        <p:spPr>
          <a:xfrm>
            <a:off x="5295994" y="1290466"/>
            <a:ext cx="3588413" cy="1566408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44" name="Овал 43"/>
          <p:cNvSpPr/>
          <p:nvPr/>
        </p:nvSpPr>
        <p:spPr>
          <a:xfrm>
            <a:off x="8156722" y="2501943"/>
            <a:ext cx="576064" cy="3549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TextBox 44"/>
          <p:cNvSpPr txBox="1"/>
          <p:nvPr/>
        </p:nvSpPr>
        <p:spPr>
          <a:xfrm>
            <a:off x="7128711" y="1516142"/>
            <a:ext cx="1296144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ru-RU" sz="900" i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Нажать на кнопку «Принять»</a:t>
            </a:r>
            <a:endParaRPr lang="ru-RU" sz="900" i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47" name="Прямая со стрелкой 46"/>
          <p:cNvCxnSpPr/>
          <p:nvPr/>
        </p:nvCxnSpPr>
        <p:spPr>
          <a:xfrm>
            <a:off x="7632340" y="1881054"/>
            <a:ext cx="504056" cy="56677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Рисунок 4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39" t="11623" r="16532" b="24686"/>
          <a:stretch>
            <a:fillRect/>
          </a:stretch>
        </p:blipFill>
        <p:spPr>
          <a:xfrm>
            <a:off x="2092897" y="3861048"/>
            <a:ext cx="5177018" cy="2738440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50" name="TextBox 49"/>
          <p:cNvSpPr txBox="1"/>
          <p:nvPr/>
        </p:nvSpPr>
        <p:spPr>
          <a:xfrm>
            <a:off x="5333439" y="4581128"/>
            <a:ext cx="1686833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ru-RU" sz="900" smtClean="0">
                <a:latin typeface="Verdana" pitchFamily="34" charset="0"/>
                <a:ea typeface="Verdana" pitchFamily="34" charset="0"/>
                <a:cs typeface="Verdana" pitchFamily="34" charset="0"/>
              </a:rPr>
              <a:t>Изменится статус вакансии</a:t>
            </a:r>
            <a:endParaRPr lang="ru-RU" sz="90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52" name="Прямая со стрелкой 51"/>
          <p:cNvCxnSpPr/>
          <p:nvPr/>
        </p:nvCxnSpPr>
        <p:spPr>
          <a:xfrm>
            <a:off x="5940152" y="4950460"/>
            <a:ext cx="648072" cy="135886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6457150" y="6453336"/>
            <a:ext cx="43204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798081440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Graphic 6">
            <a:extLst>
              <a:ext uri="{FF2B5EF4-FFF2-40B4-BE49-F238E27FC236}">
                <a16:creationId xmlns="" xmlns:a16="http://schemas.microsoft.com/office/drawing/2014/main" id="{55BC0089-891B-AD4D-AC52-03AD35EA67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260648"/>
            <a:ext cx="1636160" cy="64386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43678" y="135252"/>
            <a:ext cx="61206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smtClean="0">
                <a:solidFill>
                  <a:srgbClr val="A88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ШАГ 1</a:t>
            </a:r>
          </a:p>
          <a:p>
            <a:r>
              <a:rPr lang="ru-RU" b="1" smtClean="0">
                <a:solidFill>
                  <a:srgbClr val="A88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Авторизация </a:t>
            </a:r>
            <a:r>
              <a:rPr lang="ru-RU" b="1">
                <a:solidFill>
                  <a:srgbClr val="A88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 портале «Работа России</a:t>
            </a:r>
            <a:r>
              <a:rPr lang="ru-RU" b="1" smtClean="0">
                <a:solidFill>
                  <a:srgbClr val="A88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»</a:t>
            </a:r>
          </a:p>
          <a:p>
            <a:pPr algn="ctr"/>
            <a:r>
              <a:rPr lang="ru-RU" b="1" smtClean="0">
                <a:solidFill>
                  <a:srgbClr val="A88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en-US" b="1" smtClean="0">
                <a:solidFill>
                  <a:srgbClr val="A88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www.trudvsem.ru)</a:t>
            </a:r>
            <a:endParaRPr lang="ru-RU" b="1">
              <a:solidFill>
                <a:srgbClr val="A88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644008" y="1120403"/>
            <a:ext cx="468052" cy="216024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5" name="Прямоугольная выноска 4"/>
          <p:cNvSpPr/>
          <p:nvPr/>
        </p:nvSpPr>
        <p:spPr>
          <a:xfrm rot="5400000">
            <a:off x="5719187" y="748895"/>
            <a:ext cx="646331" cy="1379774"/>
          </a:xfrm>
          <a:prstGeom prst="wedgeRectCallou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5352465" y="1115616"/>
            <a:ext cx="13692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900" i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На открывшейся</a:t>
            </a:r>
          </a:p>
          <a:p>
            <a:pPr algn="r"/>
            <a:r>
              <a:rPr lang="ru-RU" sz="900" i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 странице нажмите </a:t>
            </a:r>
          </a:p>
          <a:p>
            <a:pPr algn="r"/>
            <a:r>
              <a:rPr lang="ru-RU" sz="900" i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кнопку  на кнопку </a:t>
            </a:r>
          </a:p>
          <a:p>
            <a:pPr algn="r"/>
            <a:r>
              <a:rPr lang="ru-RU" sz="900" i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«Войти»</a:t>
            </a:r>
            <a:endParaRPr lang="ru-RU" sz="900" i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89536" y="4327882"/>
            <a:ext cx="1482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900" i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На открывшейся</a:t>
            </a:r>
          </a:p>
          <a:p>
            <a:pPr algn="r"/>
            <a:r>
              <a:rPr lang="ru-RU" sz="900" i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 странице выберите </a:t>
            </a:r>
          </a:p>
          <a:p>
            <a:pPr algn="r"/>
            <a:r>
              <a:rPr lang="ru-RU" sz="900" i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«войти через портал</a:t>
            </a:r>
          </a:p>
          <a:p>
            <a:pPr algn="r"/>
            <a:r>
              <a:rPr lang="ru-RU" sz="900" i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 «Госуслуги»</a:t>
            </a:r>
            <a:endParaRPr lang="ru-RU" sz="900" i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 flipH="1">
            <a:off x="2669251" y="4974213"/>
            <a:ext cx="840570" cy="62273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3131840" y="4327882"/>
            <a:ext cx="1440160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467544" y="5517232"/>
            <a:ext cx="2520280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ая выноска 26"/>
          <p:cNvSpPr/>
          <p:nvPr/>
        </p:nvSpPr>
        <p:spPr>
          <a:xfrm>
            <a:off x="6720129" y="2751960"/>
            <a:ext cx="1876426" cy="852400"/>
          </a:xfrm>
          <a:prstGeom prst="wedgeRectCallout">
            <a:avLst>
              <a:gd name="adj1" fmla="val -19807"/>
              <a:gd name="adj2" fmla="val 73542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6721751" y="2716495"/>
            <a:ext cx="18488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900" i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На открывшейся странице введите логин и пароль  от своей учетной записи  на  портале  Госуслуги»  и нажмите на кнопку «Войти»</a:t>
            </a:r>
            <a:endParaRPr lang="ru-RU" sz="900" i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33" name="Группа 32"/>
          <p:cNvGrpSpPr/>
          <p:nvPr/>
        </p:nvGrpSpPr>
        <p:grpSpPr>
          <a:xfrm>
            <a:off x="253058" y="1124744"/>
            <a:ext cx="8410801" cy="5463997"/>
            <a:chOff x="253058" y="1124744"/>
            <a:chExt cx="8410801" cy="5463997"/>
          </a:xfrm>
        </p:grpSpPr>
        <p:pic>
          <p:nvPicPr>
            <p:cNvPr id="7" name="Объект 3"/>
            <p:cNvPicPr/>
            <p:nvPr/>
          </p:nvPicPr>
          <p:blipFill>
            <a:blip r:embed="rId3"/>
            <a:srcRect l="9169" t="8489" r="9732" b="32402"/>
            <a:stretch>
              <a:fillRect/>
            </a:stretch>
          </p:blipFill>
          <p:spPr>
            <a:xfrm>
              <a:off x="253058" y="1124744"/>
              <a:ext cx="4931010" cy="1995439"/>
            </a:xfrm>
            <a:prstGeom prst="rect">
              <a:avLst/>
            </a:prstGeom>
            <a:ln w="19050">
              <a:solidFill>
                <a:srgbClr val="0070C0"/>
              </a:solidFill>
            </a:ln>
          </p:spPr>
        </p:pic>
        <p:pic>
          <p:nvPicPr>
            <p:cNvPr id="10" name="Объект 3"/>
            <p:cNvPicPr/>
            <p:nvPr/>
          </p:nvPicPr>
          <p:blipFill>
            <a:blip r:embed="rId4"/>
            <a:srcRect l="9278" t="7962" r="11138" b="22653"/>
            <a:stretch>
              <a:fillRect/>
            </a:stretch>
          </p:blipFill>
          <p:spPr>
            <a:xfrm>
              <a:off x="279748" y="3389773"/>
              <a:ext cx="6084242" cy="3198968"/>
            </a:xfrm>
            <a:prstGeom prst="rect">
              <a:avLst/>
            </a:prstGeom>
            <a:ln w="19050">
              <a:solidFill>
                <a:srgbClr val="0070C0"/>
              </a:solidFill>
            </a:ln>
          </p:spPr>
        </p:pic>
        <p:grpSp>
          <p:nvGrpSpPr>
            <p:cNvPr id="32" name="Группа 31"/>
            <p:cNvGrpSpPr/>
            <p:nvPr/>
          </p:nvGrpSpPr>
          <p:grpSpPr>
            <a:xfrm>
              <a:off x="6787434" y="3804718"/>
              <a:ext cx="1876425" cy="2167952"/>
              <a:chOff x="6787434" y="3804718"/>
              <a:chExt cx="1876425" cy="2167952"/>
            </a:xfrm>
          </p:grpSpPr>
          <p:pic>
            <p:nvPicPr>
              <p:cNvPr id="3" name="Рисунок 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479" t="18889" r="40000" b="38027"/>
              <a:stretch>
                <a:fillRect/>
              </a:stretch>
            </p:blipFill>
            <p:spPr>
              <a:xfrm>
                <a:off x="6787434" y="3804718"/>
                <a:ext cx="1876425" cy="2167952"/>
              </a:xfrm>
              <a:prstGeom prst="rect">
                <a:avLst/>
              </a:prstGeom>
              <a:ln w="19050">
                <a:solidFill>
                  <a:srgbClr val="0070C0"/>
                </a:solidFill>
              </a:ln>
            </p:spPr>
          </p:pic>
          <p:sp>
            <p:nvSpPr>
              <p:cNvPr id="26" name="Прямоугольник 25"/>
              <p:cNvSpPr/>
              <p:nvPr/>
            </p:nvSpPr>
            <p:spPr>
              <a:xfrm>
                <a:off x="7338639" y="4651047"/>
                <a:ext cx="936104" cy="15251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800" smtClean="0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89025314213</a:t>
                </a:r>
                <a:endParaRPr lang="ru-RU" sz="8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29" name="Овал 28"/>
              <p:cNvSpPr/>
              <p:nvPr/>
            </p:nvSpPr>
            <p:spPr>
              <a:xfrm>
                <a:off x="6845657" y="5517232"/>
                <a:ext cx="1776793" cy="40432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30" name="TextBox 29"/>
          <p:cNvSpPr txBox="1"/>
          <p:nvPr/>
        </p:nvSpPr>
        <p:spPr>
          <a:xfrm>
            <a:off x="6784936" y="6174932"/>
            <a:ext cx="186285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ru-RU" sz="1000" i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Откроется вкладка </a:t>
            </a:r>
          </a:p>
          <a:p>
            <a:pPr algn="r"/>
            <a:r>
              <a:rPr lang="ru-RU" sz="1000" b="1" i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«Мой кабинет»</a:t>
            </a:r>
            <a:endParaRPr lang="ru-RU" sz="1000" b="1" i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67544" y="5517232"/>
            <a:ext cx="2520280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746653" y="1937797"/>
            <a:ext cx="1823899" cy="507831"/>
          </a:xfrm>
          <a:prstGeom prst="rect">
            <a:avLst/>
          </a:prstGeom>
          <a:noFill/>
          <a:ln w="12700">
            <a:solidFill>
              <a:srgbClr val="0070C0"/>
            </a:solidFill>
            <a:prstDash val="lgDashDot"/>
          </a:ln>
        </p:spPr>
        <p:txBody>
          <a:bodyPr wrap="square" rtlCol="0">
            <a:spAutoFit/>
          </a:bodyPr>
          <a:lstStyle/>
          <a:p>
            <a:r>
              <a:rPr lang="ru-RU" sz="900" i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Учетная запись на портале «Госуслуги» должна быть подтверждена</a:t>
            </a:r>
            <a:endParaRPr lang="ru-RU" sz="900" i="1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val="1561899418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Graphic 6">
            <a:extLst>
              <a:ext uri="{FF2B5EF4-FFF2-40B4-BE49-F238E27FC236}">
                <a16:creationId xmlns="" xmlns:a16="http://schemas.microsoft.com/office/drawing/2014/main" id="{55BC0089-891B-AD4D-AC52-03AD35EA67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260648"/>
            <a:ext cx="1636160" cy="6438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59780" y="227401"/>
            <a:ext cx="55446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smtClean="0">
                <a:solidFill>
                  <a:srgbClr val="A88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ШАГ 2</a:t>
            </a:r>
          </a:p>
          <a:p>
            <a:pPr algn="ctr"/>
            <a:r>
              <a:rPr lang="ru-RU" b="1" smtClean="0">
                <a:solidFill>
                  <a:srgbClr val="A88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Создание резюме</a:t>
            </a:r>
            <a:endParaRPr lang="ru-RU" b="1">
              <a:solidFill>
                <a:srgbClr val="A88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38" t="18481" r="19654" b="28495"/>
          <a:stretch>
            <a:fillRect/>
          </a:stretch>
        </p:blipFill>
        <p:spPr>
          <a:xfrm>
            <a:off x="288610" y="1222594"/>
            <a:ext cx="3901102" cy="1872208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4" name="Прямоугольная выноска 3"/>
          <p:cNvSpPr/>
          <p:nvPr/>
        </p:nvSpPr>
        <p:spPr>
          <a:xfrm flipV="1">
            <a:off x="288610" y="3251548"/>
            <a:ext cx="1458281" cy="499627"/>
          </a:xfrm>
          <a:prstGeom prst="wedgeRectCallou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92841" y="2924944"/>
            <a:ext cx="676760" cy="25777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11327" y="3316695"/>
            <a:ext cx="1399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900" smtClean="0">
                <a:latin typeface="Verdana" pitchFamily="34" charset="0"/>
                <a:ea typeface="Verdana" pitchFamily="34" charset="0"/>
                <a:cs typeface="Verdana" pitchFamily="34" charset="0"/>
              </a:rPr>
              <a:t>Нажмите на кнопку </a:t>
            </a:r>
          </a:p>
          <a:p>
            <a:pPr algn="r"/>
            <a:r>
              <a:rPr lang="ru-RU" sz="900" smtClean="0">
                <a:latin typeface="Verdana" pitchFamily="34" charset="0"/>
                <a:ea typeface="Verdana" pitchFamily="34" charset="0"/>
                <a:cs typeface="Verdana" pitchFamily="34" charset="0"/>
              </a:rPr>
              <a:t>«Создать резюме»</a:t>
            </a:r>
            <a:endParaRPr lang="ru-RU" sz="90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27" t="20366" r="39592" b="41334"/>
          <a:stretch>
            <a:fillRect/>
          </a:stretch>
        </p:blipFill>
        <p:spPr>
          <a:xfrm>
            <a:off x="5267036" y="1230895"/>
            <a:ext cx="3580760" cy="2404261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2627784" y="3311991"/>
            <a:ext cx="2381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900" i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В открывшейся</a:t>
            </a:r>
          </a:p>
          <a:p>
            <a:pPr algn="r"/>
            <a:r>
              <a:rPr lang="ru-RU" sz="900" i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 вкладке «Создание резюме» </a:t>
            </a:r>
          </a:p>
          <a:p>
            <a:pPr algn="r"/>
            <a:r>
              <a:rPr lang="ru-RU" sz="900" b="1" i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выбрать </a:t>
            </a:r>
            <a:r>
              <a:rPr lang="ru-RU" sz="900" i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«Резюме несовершеннолетнего гражданина»</a:t>
            </a:r>
            <a:endParaRPr lang="ru-RU" sz="900" i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flipV="1">
            <a:off x="5146503" y="3316695"/>
            <a:ext cx="200717" cy="38669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Овал 17"/>
          <p:cNvSpPr/>
          <p:nvPr/>
        </p:nvSpPr>
        <p:spPr>
          <a:xfrm>
            <a:off x="5347220" y="3084504"/>
            <a:ext cx="216024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ая выноска 18"/>
          <p:cNvSpPr/>
          <p:nvPr/>
        </p:nvSpPr>
        <p:spPr>
          <a:xfrm rot="16200000">
            <a:off x="3399927" y="2408303"/>
            <a:ext cx="836047" cy="2381578"/>
          </a:xfrm>
          <a:prstGeom prst="wedgeRectCallout">
            <a:avLst>
              <a:gd name="adj1" fmla="val -20833"/>
              <a:gd name="adj2" fmla="val 55155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31" t="21710" r="19808" b="14311"/>
          <a:stretch>
            <a:fillRect/>
          </a:stretch>
        </p:blipFill>
        <p:spPr>
          <a:xfrm>
            <a:off x="251520" y="4149602"/>
            <a:ext cx="4073368" cy="2385925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79" t="25601" r="20306" b="26297"/>
          <a:stretch>
            <a:fillRect/>
          </a:stretch>
        </p:blipFill>
        <p:spPr>
          <a:xfrm>
            <a:off x="4572000" y="4149602"/>
            <a:ext cx="4285753" cy="1932168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25" name="TextBox 24"/>
          <p:cNvSpPr txBox="1"/>
          <p:nvPr/>
        </p:nvSpPr>
        <p:spPr>
          <a:xfrm>
            <a:off x="5146503" y="6208020"/>
            <a:ext cx="3701293" cy="5078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9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Заполнить все предлагаемые поля. </a:t>
            </a:r>
          </a:p>
          <a:p>
            <a:r>
              <a:rPr lang="ru-RU" sz="9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Поля выделенные красной звездочкой обязательны </a:t>
            </a:r>
          </a:p>
          <a:p>
            <a:r>
              <a:rPr lang="ru-RU" sz="9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к заполнению.	</a:t>
            </a:r>
            <a:endParaRPr lang="ru-RU" sz="900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329036" y="5055567"/>
            <a:ext cx="1152128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ru-RU" sz="600" i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В поле  «График работы» написать «неполный рабочий день»</a:t>
            </a:r>
            <a:endParaRPr lang="ru-RU" sz="600" i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 flipH="1">
            <a:off x="5652120" y="5517232"/>
            <a:ext cx="648072" cy="2880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Овал 28"/>
          <p:cNvSpPr/>
          <p:nvPr/>
        </p:nvSpPr>
        <p:spPr>
          <a:xfrm>
            <a:off x="4572000" y="5701607"/>
            <a:ext cx="921017" cy="3196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4355976" y="2158698"/>
            <a:ext cx="652764" cy="11817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288610" y="5263151"/>
            <a:ext cx="156217" cy="1588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6" name="Группа 15"/>
          <p:cNvGrpSpPr/>
          <p:nvPr/>
        </p:nvGrpSpPr>
        <p:grpSpPr>
          <a:xfrm>
            <a:off x="297519" y="4617132"/>
            <a:ext cx="228225" cy="144016"/>
            <a:chOff x="297519" y="4617132"/>
            <a:chExt cx="228225" cy="144016"/>
          </a:xfrm>
        </p:grpSpPr>
        <p:sp>
          <p:nvSpPr>
            <p:cNvPr id="12" name="Овал 11"/>
            <p:cNvSpPr/>
            <p:nvPr/>
          </p:nvSpPr>
          <p:spPr>
            <a:xfrm>
              <a:off x="366718" y="4653136"/>
              <a:ext cx="78109" cy="72008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297519" y="4617132"/>
              <a:ext cx="228225" cy="14401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val="141134172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Graphic 6">
            <a:extLst>
              <a:ext uri="{FF2B5EF4-FFF2-40B4-BE49-F238E27FC236}">
                <a16:creationId xmlns="" xmlns:a16="http://schemas.microsoft.com/office/drawing/2014/main" id="{55BC0089-891B-AD4D-AC52-03AD35EA67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260648"/>
            <a:ext cx="1636160" cy="64386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411760" y="260648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A88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ШАГ 2</a:t>
            </a:r>
          </a:p>
          <a:p>
            <a:pPr algn="ctr"/>
            <a:r>
              <a:rPr lang="ru-RU" b="1">
                <a:solidFill>
                  <a:srgbClr val="A88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Создание </a:t>
            </a:r>
            <a:r>
              <a:rPr lang="ru-RU" b="1" smtClean="0">
                <a:solidFill>
                  <a:srgbClr val="A88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резюме (продолжение)</a:t>
            </a:r>
            <a:endParaRPr lang="ru-RU" b="1">
              <a:solidFill>
                <a:srgbClr val="A88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2" t="36203" r="44609" b="26541"/>
          <a:stretch>
            <a:fillRect/>
          </a:stretch>
        </p:blipFill>
        <p:spPr>
          <a:xfrm>
            <a:off x="292045" y="1285023"/>
            <a:ext cx="3494069" cy="2163163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2483768" y="1628800"/>
            <a:ext cx="1008112" cy="5078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483768" y="1628800"/>
            <a:ext cx="1008111" cy="5078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900" i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Указать тип занятости</a:t>
            </a:r>
          </a:p>
          <a:p>
            <a:r>
              <a:rPr lang="ru-RU" sz="900" i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 и размер з/п</a:t>
            </a:r>
            <a:endParaRPr lang="ru-RU" sz="900" i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8" name="Прямая со стрелкой 7"/>
          <p:cNvCxnSpPr>
            <a:endCxn id="12" idx="6"/>
          </p:cNvCxnSpPr>
          <p:nvPr/>
        </p:nvCxnSpPr>
        <p:spPr>
          <a:xfrm flipH="1">
            <a:off x="1259632" y="1628800"/>
            <a:ext cx="1224136" cy="1080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1763688" y="1664804"/>
            <a:ext cx="720080" cy="47182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Овал 11"/>
          <p:cNvSpPr/>
          <p:nvPr/>
        </p:nvSpPr>
        <p:spPr>
          <a:xfrm>
            <a:off x="323528" y="1628800"/>
            <a:ext cx="936104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374236" y="2276872"/>
            <a:ext cx="2401782" cy="3600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69" t="24873" r="42435" b="24532"/>
          <a:stretch>
            <a:fillRect/>
          </a:stretch>
        </p:blipFill>
        <p:spPr>
          <a:xfrm>
            <a:off x="251520" y="3823004"/>
            <a:ext cx="3494069" cy="2805323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68" t="35539" r="41740" b="9143"/>
          <a:stretch>
            <a:fillRect/>
          </a:stretch>
        </p:blipFill>
        <p:spPr>
          <a:xfrm>
            <a:off x="5364088" y="1285023"/>
            <a:ext cx="3528392" cy="2287993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21" name="TextBox 20"/>
          <p:cNvSpPr txBox="1"/>
          <p:nvPr/>
        </p:nvSpPr>
        <p:spPr>
          <a:xfrm>
            <a:off x="1941027" y="3937685"/>
            <a:ext cx="1565334" cy="5078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ru-RU" sz="900" i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Положение бегунка не менять, поля не заполнять</a:t>
            </a:r>
            <a:endParaRPr lang="ru-RU" sz="900" i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06706" y="1548158"/>
            <a:ext cx="1247717" cy="106182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ru-RU" sz="900" i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Нажать на кнопку «Добавить»,</a:t>
            </a:r>
          </a:p>
          <a:p>
            <a:pPr algn="r"/>
            <a:r>
              <a:rPr lang="ru-RU" sz="900" i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  написать полное название образовательной организации</a:t>
            </a:r>
            <a:endParaRPr lang="ru-RU" sz="900" i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5354675" y="2079071"/>
            <a:ext cx="1771763" cy="8917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72" t="24874" r="55217" b="10773"/>
          <a:stretch>
            <a:fillRect/>
          </a:stretch>
        </p:blipFill>
        <p:spPr>
          <a:xfrm>
            <a:off x="5377375" y="3937685"/>
            <a:ext cx="3485038" cy="2646028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32" name="TextBox 31"/>
          <p:cNvSpPr txBox="1"/>
          <p:nvPr/>
        </p:nvSpPr>
        <p:spPr>
          <a:xfrm>
            <a:off x="3923928" y="5041000"/>
            <a:ext cx="1258777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ru-RU" sz="900" i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Указать год окончания образовательной организации</a:t>
            </a:r>
            <a:endParaRPr lang="ru-RU" sz="900" i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34" name="Прямая со стрелкой 33"/>
          <p:cNvCxnSpPr/>
          <p:nvPr/>
        </p:nvCxnSpPr>
        <p:spPr>
          <a:xfrm flipV="1">
            <a:off x="5204525" y="5116611"/>
            <a:ext cx="467393" cy="21308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Овал 35"/>
          <p:cNvSpPr/>
          <p:nvPr/>
        </p:nvSpPr>
        <p:spPr>
          <a:xfrm>
            <a:off x="5671918" y="4972524"/>
            <a:ext cx="1959350" cy="2881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9" name="Прямая со стрелкой 38"/>
          <p:cNvCxnSpPr>
            <a:stCxn id="25" idx="3"/>
          </p:cNvCxnSpPr>
          <p:nvPr/>
        </p:nvCxnSpPr>
        <p:spPr>
          <a:xfrm>
            <a:off x="5054423" y="2079073"/>
            <a:ext cx="256565" cy="37781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flipH="1">
            <a:off x="467544" y="3965433"/>
            <a:ext cx="1420136" cy="22616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 flipH="1">
            <a:off x="1259632" y="4447141"/>
            <a:ext cx="1099246" cy="96319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3787988862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Graphic 6">
            <a:extLst>
              <a:ext uri="{FF2B5EF4-FFF2-40B4-BE49-F238E27FC236}">
                <a16:creationId xmlns="" xmlns:a16="http://schemas.microsoft.com/office/drawing/2014/main" id="{55BC0089-891B-AD4D-AC52-03AD35EA67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260648"/>
            <a:ext cx="1636160" cy="64386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195736" y="116632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A88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ШАГ 2</a:t>
            </a:r>
          </a:p>
          <a:p>
            <a:pPr algn="ctr"/>
            <a:r>
              <a:rPr lang="ru-RU" b="1">
                <a:solidFill>
                  <a:srgbClr val="A88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Создание </a:t>
            </a:r>
            <a:r>
              <a:rPr lang="ru-RU" b="1" smtClean="0">
                <a:solidFill>
                  <a:srgbClr val="A88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резюме (продолжение)</a:t>
            </a:r>
            <a:endParaRPr lang="ru-RU" b="1">
              <a:solidFill>
                <a:srgbClr val="A88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81" t="17034" r="40694" b="14638"/>
          <a:stretch>
            <a:fillRect/>
          </a:stretch>
        </p:blipFill>
        <p:spPr>
          <a:xfrm>
            <a:off x="251520" y="1196752"/>
            <a:ext cx="4258700" cy="3258752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4975504" y="2060848"/>
            <a:ext cx="1792232" cy="1323439"/>
          </a:xfrm>
          <a:prstGeom prst="rect">
            <a:avLst/>
          </a:prstGeom>
          <a:noFill/>
          <a:ln w="19050">
            <a:solidFill>
              <a:srgbClr val="0070C0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r"/>
            <a:r>
              <a:rPr lang="ru-RU" sz="1600" i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Заполнить все поля отмеченные красной звездочкой</a:t>
            </a:r>
            <a:endParaRPr lang="ru-RU" sz="1600" i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20445324">
            <a:off x="4962199" y="1329153"/>
            <a:ext cx="1080120" cy="338554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важно</a:t>
            </a:r>
            <a:endParaRPr lang="ru-RU" sz="160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223285" y="4119166"/>
            <a:ext cx="1374601" cy="34666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 стрелкой 18"/>
          <p:cNvCxnSpPr/>
          <p:nvPr/>
        </p:nvCxnSpPr>
        <p:spPr>
          <a:xfrm flipH="1">
            <a:off x="1475656" y="3318376"/>
            <a:ext cx="2448272" cy="80079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022774" y="2672045"/>
            <a:ext cx="1421904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ru-RU" sz="900" i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После заполнения полей нажать на кнопку «сохранить и опубликовать</a:t>
            </a:r>
            <a:r>
              <a:rPr lang="ru-RU" sz="900" i="1" smtClean="0"/>
              <a:t>»</a:t>
            </a:r>
            <a:endParaRPr lang="ru-RU" sz="900" i="1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8" t="28845" r="20870" b="31580"/>
          <a:stretch>
            <a:fillRect/>
          </a:stretch>
        </p:blipFill>
        <p:spPr>
          <a:xfrm>
            <a:off x="255901" y="4604644"/>
            <a:ext cx="4258700" cy="1944216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6" t="26505" r="20608" b="29478"/>
          <a:stretch>
            <a:fillRect/>
          </a:stretch>
        </p:blipFill>
        <p:spPr>
          <a:xfrm>
            <a:off x="4936582" y="4581128"/>
            <a:ext cx="3955897" cy="1944216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28" name="TextBox 27"/>
          <p:cNvSpPr txBox="1"/>
          <p:nvPr/>
        </p:nvSpPr>
        <p:spPr>
          <a:xfrm>
            <a:off x="1917316" y="4751408"/>
            <a:ext cx="1615496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ru-RU" sz="900" i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Отображается в личном кабинете  «Резюме ожидает  модерации</a:t>
            </a:r>
            <a:r>
              <a:rPr lang="ru-RU" sz="900" smtClean="0">
                <a:latin typeface="Verdana" pitchFamily="34" charset="0"/>
                <a:ea typeface="Verdana" pitchFamily="34" charset="0"/>
                <a:cs typeface="Verdana" pitchFamily="34" charset="0"/>
              </a:rPr>
              <a:t>» с отметкой «Видно всем»</a:t>
            </a:r>
            <a:endParaRPr lang="ru-RU" sz="90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3275856" y="5503872"/>
            <a:ext cx="1234364" cy="40169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1" name="Прямая со стрелкой 30"/>
          <p:cNvCxnSpPr/>
          <p:nvPr/>
        </p:nvCxnSpPr>
        <p:spPr>
          <a:xfrm>
            <a:off x="2881354" y="5430995"/>
            <a:ext cx="394502" cy="22065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767736" y="5397739"/>
            <a:ext cx="1908720" cy="5078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ru-RU" sz="900" i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После модерации сотрудником ЦНЗ появится отметка «Одобрено»</a:t>
            </a:r>
            <a:endParaRPr lang="ru-RU" sz="900" i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38" name="Прямая со стрелкой 37"/>
          <p:cNvCxnSpPr/>
          <p:nvPr/>
        </p:nvCxnSpPr>
        <p:spPr>
          <a:xfrm>
            <a:off x="7722096" y="5905570"/>
            <a:ext cx="570163" cy="34373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Овал 39"/>
          <p:cNvSpPr/>
          <p:nvPr/>
        </p:nvSpPr>
        <p:spPr>
          <a:xfrm>
            <a:off x="8085626" y="6249307"/>
            <a:ext cx="792088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7164288" y="3384287"/>
            <a:ext cx="1728191" cy="92333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ru-RU" sz="900" i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Если  после модерации  появится значок </a:t>
            </a:r>
            <a:r>
              <a:rPr lang="ru-RU" sz="900" b="1" i="1" u="sng" smtClean="0">
                <a:latin typeface="Verdana" pitchFamily="34" charset="0"/>
                <a:ea typeface="Verdana" pitchFamily="34" charset="0"/>
                <a:cs typeface="Verdana" pitchFamily="34" charset="0"/>
              </a:rPr>
              <a:t>«Отклонен</a:t>
            </a:r>
            <a:r>
              <a:rPr lang="ru-RU" sz="900" b="1" i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о»</a:t>
            </a:r>
            <a:r>
              <a:rPr lang="ru-RU" sz="900" i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, то нужно повторно и более внимательно заполнить поля резюме</a:t>
            </a:r>
            <a:endParaRPr lang="ru-RU" sz="900" i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val="2582139627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Graphic 6">
            <a:extLst>
              <a:ext uri="{FF2B5EF4-FFF2-40B4-BE49-F238E27FC236}">
                <a16:creationId xmlns="" xmlns:a16="http://schemas.microsoft.com/office/drawing/2014/main" id="{55BC0089-891B-AD4D-AC52-03AD35EA67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260648"/>
            <a:ext cx="1636160" cy="64386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95736" y="116632"/>
            <a:ext cx="4572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A88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ШАГ </a:t>
            </a:r>
            <a:r>
              <a:rPr lang="ru-RU" sz="2000" b="1" smtClean="0">
                <a:solidFill>
                  <a:srgbClr val="A88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</a:t>
            </a:r>
            <a:endParaRPr lang="ru-RU" sz="2000" b="1">
              <a:solidFill>
                <a:srgbClr val="A88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ru-RU" b="1" smtClean="0">
                <a:solidFill>
                  <a:srgbClr val="A88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Составление  заявления</a:t>
            </a:r>
            <a:endParaRPr lang="ru-RU" b="1">
              <a:solidFill>
                <a:srgbClr val="A88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6" t="17652" r="37913" b="27314"/>
          <a:stretch>
            <a:fillRect/>
          </a:stretch>
        </p:blipFill>
        <p:spPr>
          <a:xfrm>
            <a:off x="258051" y="1279567"/>
            <a:ext cx="3627364" cy="2365456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0" t="16879" r="33913" b="42392"/>
          <a:stretch>
            <a:fillRect/>
          </a:stretch>
        </p:blipFill>
        <p:spPr>
          <a:xfrm>
            <a:off x="4470985" y="1291362"/>
            <a:ext cx="4399297" cy="2353661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279914" y="1535095"/>
            <a:ext cx="1440160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ru-RU" sz="900" i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Войти </a:t>
            </a:r>
          </a:p>
          <a:p>
            <a:pPr algn="r"/>
            <a:r>
              <a:rPr lang="ru-RU" sz="900" i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в «Мой кабинет»  выбрать вкладку «Заявление»</a:t>
            </a:r>
            <a:endParaRPr lang="ru-RU" sz="900" i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2668534" y="2181426"/>
            <a:ext cx="247282" cy="21776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2054437" y="2372467"/>
            <a:ext cx="645355" cy="2644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6948264" y="1988840"/>
            <a:ext cx="1728192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ru-RU" sz="900" i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Выбрать вкладку «Меры поддержки»</a:t>
            </a:r>
            <a:endParaRPr lang="ru-RU" sz="900" i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4483938" y="2522332"/>
            <a:ext cx="738336" cy="30972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 стрелкой 19"/>
          <p:cNvCxnSpPr>
            <a:stCxn id="17" idx="1"/>
          </p:cNvCxnSpPr>
          <p:nvPr/>
        </p:nvCxnSpPr>
        <p:spPr>
          <a:xfrm flipH="1">
            <a:off x="5220072" y="2173506"/>
            <a:ext cx="1728192" cy="33118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Рисунок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74" t="34600" r="18347" b="28241"/>
          <a:stretch>
            <a:fillRect/>
          </a:stretch>
        </p:blipFill>
        <p:spPr>
          <a:xfrm>
            <a:off x="265840" y="4293096"/>
            <a:ext cx="4032448" cy="1911234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24" name="TextBox 23"/>
          <p:cNvSpPr txBox="1"/>
          <p:nvPr/>
        </p:nvSpPr>
        <p:spPr>
          <a:xfrm>
            <a:off x="4850904" y="4293096"/>
            <a:ext cx="3312368" cy="5078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ru-RU" sz="900" i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В открывшемся окне выбрать «Организация временного трудоустройства несовершеннолетних граждан нажать на кнопку «Подать заявление»</a:t>
            </a:r>
            <a:endParaRPr lang="ru-RU" sz="900" i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323528" y="5661248"/>
            <a:ext cx="936104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7" name="Прямая со стрелкой 26"/>
          <p:cNvCxnSpPr/>
          <p:nvPr/>
        </p:nvCxnSpPr>
        <p:spPr>
          <a:xfrm flipH="1">
            <a:off x="1259632" y="4823696"/>
            <a:ext cx="3593474" cy="90956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4203396071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Graphic 6">
            <a:extLst>
              <a:ext uri="{FF2B5EF4-FFF2-40B4-BE49-F238E27FC236}">
                <a16:creationId xmlns="" xmlns:a16="http://schemas.microsoft.com/office/drawing/2014/main" id="{55BC0089-891B-AD4D-AC52-03AD35EA67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260648"/>
            <a:ext cx="1636160" cy="64386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01010" y="49899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A88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ШАГ </a:t>
            </a:r>
            <a:r>
              <a:rPr lang="ru-RU" sz="2000" b="1" smtClean="0">
                <a:solidFill>
                  <a:srgbClr val="A88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</a:t>
            </a:r>
            <a:endParaRPr lang="ru-RU" sz="2000" b="1">
              <a:solidFill>
                <a:srgbClr val="A88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ru-RU" b="1" smtClean="0">
                <a:solidFill>
                  <a:srgbClr val="A88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Составление  заявления (продолжение)</a:t>
            </a:r>
            <a:endParaRPr lang="ru-RU" b="1">
              <a:solidFill>
                <a:srgbClr val="A88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74" t="36203" r="40870" b="20511"/>
          <a:stretch>
            <a:fillRect/>
          </a:stretch>
        </p:blipFill>
        <p:spPr>
          <a:xfrm>
            <a:off x="207585" y="1006644"/>
            <a:ext cx="3527379" cy="2364868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5" t="19198" r="41304" b="19275"/>
          <a:stretch>
            <a:fillRect/>
          </a:stretch>
        </p:blipFill>
        <p:spPr>
          <a:xfrm>
            <a:off x="5365671" y="1006645"/>
            <a:ext cx="3528392" cy="2530914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03" t="20086" r="42132" b="24279"/>
          <a:stretch>
            <a:fillRect/>
          </a:stretch>
        </p:blipFill>
        <p:spPr>
          <a:xfrm>
            <a:off x="240647" y="3711678"/>
            <a:ext cx="3492743" cy="2664296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94" t="16106" r="44174" b="11545"/>
          <a:stretch>
            <a:fillRect/>
          </a:stretch>
        </p:blipFill>
        <p:spPr>
          <a:xfrm>
            <a:off x="5365671" y="3789040"/>
            <a:ext cx="3528392" cy="2844288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10" name="TextBox 9"/>
          <p:cNvSpPr txBox="1"/>
          <p:nvPr/>
        </p:nvSpPr>
        <p:spPr>
          <a:xfrm rot="20793880">
            <a:off x="3834721" y="2143584"/>
            <a:ext cx="1088522" cy="338554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важно</a:t>
            </a:r>
            <a:endParaRPr lang="ru-RU" sz="160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284" y="2937394"/>
            <a:ext cx="1502952" cy="1200329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i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Все поля отмеченные </a:t>
            </a:r>
          </a:p>
          <a:p>
            <a:pPr algn="ctr"/>
            <a:r>
              <a:rPr lang="ru-RU" sz="1200" i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красной звездочкой обязательны</a:t>
            </a:r>
          </a:p>
          <a:p>
            <a:pPr algn="ctr"/>
            <a:r>
              <a:rPr lang="ru-RU" sz="1200" i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для заполнения</a:t>
            </a:r>
            <a:r>
              <a:rPr lang="ru-RU" sz="1000" smtClean="0"/>
              <a:t> </a:t>
            </a:r>
            <a:endParaRPr lang="ru-RU" sz="100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470765" y="1658165"/>
            <a:ext cx="26610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Овал 16"/>
          <p:cNvSpPr/>
          <p:nvPr/>
        </p:nvSpPr>
        <p:spPr>
          <a:xfrm>
            <a:off x="207585" y="1916832"/>
            <a:ext cx="2348192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240647" y="1558562"/>
            <a:ext cx="147237" cy="144016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508104" y="2636912"/>
            <a:ext cx="1800200" cy="72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5508104" y="2996952"/>
            <a:ext cx="144016" cy="72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5508104" y="3371512"/>
            <a:ext cx="216024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TextBox 44"/>
          <p:cNvSpPr txBox="1"/>
          <p:nvPr/>
        </p:nvSpPr>
        <p:spPr>
          <a:xfrm>
            <a:off x="3810284" y="4797152"/>
            <a:ext cx="1409788" cy="1015663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i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Выбрать центр занятости</a:t>
            </a:r>
          </a:p>
          <a:p>
            <a:pPr algn="ctr"/>
            <a:r>
              <a:rPr lang="ru-RU" sz="1200" i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 в районе, где планируешь работать</a:t>
            </a:r>
            <a:endParaRPr lang="ru-RU" sz="120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6" name="Стрелка вправо 45"/>
          <p:cNvSpPr/>
          <p:nvPr/>
        </p:nvSpPr>
        <p:spPr>
          <a:xfrm>
            <a:off x="289141" y="5156031"/>
            <a:ext cx="147237" cy="144016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трелка вправо 46"/>
          <p:cNvSpPr/>
          <p:nvPr/>
        </p:nvSpPr>
        <p:spPr>
          <a:xfrm>
            <a:off x="282921" y="5586918"/>
            <a:ext cx="147237" cy="144016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2627784" y="5300047"/>
            <a:ext cx="1107180" cy="14517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5436096" y="5043827"/>
            <a:ext cx="2448272" cy="5430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7524328" y="4221088"/>
            <a:ext cx="1080120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ru-RU" sz="900" i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Обязательно к заполнению</a:t>
            </a:r>
            <a:endParaRPr lang="ru-RU" sz="900" i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flipH="1">
            <a:off x="7380312" y="4590420"/>
            <a:ext cx="504056" cy="45340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2560022604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Graphic 6">
            <a:extLst>
              <a:ext uri="{FF2B5EF4-FFF2-40B4-BE49-F238E27FC236}">
                <a16:creationId xmlns="" xmlns:a16="http://schemas.microsoft.com/office/drawing/2014/main" id="{55BC0089-891B-AD4D-AC52-03AD35EA67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260648"/>
            <a:ext cx="1636160" cy="64386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95736" y="116632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A88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ШАГ </a:t>
            </a:r>
            <a:r>
              <a:rPr lang="ru-RU" sz="2000" b="1" smtClean="0">
                <a:solidFill>
                  <a:srgbClr val="A88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</a:t>
            </a:r>
            <a:endParaRPr lang="ru-RU" sz="2000" b="1">
              <a:solidFill>
                <a:srgbClr val="A88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ru-RU" b="1" smtClean="0">
                <a:solidFill>
                  <a:srgbClr val="A88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Составление  заявления (продолжение)</a:t>
            </a:r>
            <a:endParaRPr lang="ru-RU" b="1">
              <a:solidFill>
                <a:srgbClr val="A88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51" t="46259" r="41305" b="15249"/>
          <a:stretch>
            <a:fillRect/>
          </a:stretch>
        </p:blipFill>
        <p:spPr>
          <a:xfrm>
            <a:off x="319227" y="1396995"/>
            <a:ext cx="4261323" cy="2248029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34" t="24146" r="41219" b="5206"/>
          <a:stretch>
            <a:fillRect/>
          </a:stretch>
        </p:blipFill>
        <p:spPr>
          <a:xfrm>
            <a:off x="5148064" y="1268760"/>
            <a:ext cx="3689405" cy="3633746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627784" y="2420888"/>
            <a:ext cx="1728192" cy="5078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ru-RU" sz="90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900" i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В поле выбрать «Карта «Мир», внести номер активной карты</a:t>
            </a:r>
            <a:endParaRPr lang="ru-RU" sz="900" i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20270996">
            <a:off x="750512" y="4007139"/>
            <a:ext cx="1114470" cy="338554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важно</a:t>
            </a:r>
            <a:endParaRPr lang="ru-RU" sz="160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79712" y="3933056"/>
            <a:ext cx="2232247" cy="1384995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i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Банковская карта должна быть  активна и оформлена на имя заявителя. </a:t>
            </a:r>
          </a:p>
          <a:p>
            <a:pPr algn="ctr"/>
            <a:r>
              <a:rPr lang="ru-RU" sz="1200" i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При смене карты новые реквизиты необходимо сообщить в ЦЗН.</a:t>
            </a:r>
            <a:endParaRPr lang="ru-RU" sz="1200" i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93459" y="5210539"/>
            <a:ext cx="3312368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900" i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В поле проставить все галочки и нажать на кнопку «Отправить заявление»</a:t>
            </a:r>
            <a:endParaRPr lang="ru-RU" sz="900" i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148064" y="4293096"/>
            <a:ext cx="1080120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5168131" y="1622725"/>
            <a:ext cx="147237" cy="144016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5160179" y="1844824"/>
            <a:ext cx="147237" cy="144016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5172295" y="2856711"/>
            <a:ext cx="147237" cy="144016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 стрелкой 14"/>
          <p:cNvCxnSpPr/>
          <p:nvPr/>
        </p:nvCxnSpPr>
        <p:spPr>
          <a:xfrm flipH="1" flipV="1">
            <a:off x="5940152" y="4797152"/>
            <a:ext cx="576064" cy="4133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2534277672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Graphic 6">
            <a:extLst>
              <a:ext uri="{FF2B5EF4-FFF2-40B4-BE49-F238E27FC236}">
                <a16:creationId xmlns="" xmlns:a16="http://schemas.microsoft.com/office/drawing/2014/main" id="{55BC0089-891B-AD4D-AC52-03AD35EA67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260648"/>
            <a:ext cx="1636160" cy="64386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267744" y="88933"/>
            <a:ext cx="583264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>
                <a:solidFill>
                  <a:srgbClr val="A88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ШАГ </a:t>
            </a:r>
            <a:r>
              <a:rPr lang="ru-RU" sz="2000" b="1" smtClean="0">
                <a:solidFill>
                  <a:srgbClr val="A88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</a:t>
            </a:r>
            <a:endParaRPr lang="ru-RU" sz="2000" b="1">
              <a:solidFill>
                <a:srgbClr val="A88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ru-RU" b="1" smtClean="0">
                <a:solidFill>
                  <a:srgbClr val="A88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Отслеживание поступившей информации</a:t>
            </a:r>
          </a:p>
        </p:txBody>
      </p:sp>
      <p:sp>
        <p:nvSpPr>
          <p:cNvPr id="4" name="CustomShape 1"/>
          <p:cNvSpPr/>
          <p:nvPr/>
        </p:nvSpPr>
        <p:spPr>
          <a:xfrm>
            <a:off x="1691680" y="939478"/>
            <a:ext cx="6480720" cy="64807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b="0" strike="noStrike" spc="-1" smtClean="0">
                <a:solidFill>
                  <a:srgbClr val="17375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ВСЯ ИНФОРМАЦИЯ </a:t>
            </a:r>
            <a:r>
              <a:rPr lang="ru-RU" sz="1600" spc="-1" smtClean="0">
                <a:solidFill>
                  <a:srgbClr val="17375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ПОСТУПАЕТ </a:t>
            </a:r>
            <a:r>
              <a:rPr lang="ru-RU" sz="1600" b="0" strike="noStrike" spc="-1" smtClean="0">
                <a:solidFill>
                  <a:srgbClr val="17375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ЛИЧНЫЙ КАБИНЕТ </a:t>
            </a:r>
          </a:p>
          <a:p>
            <a:pPr algn="ctr">
              <a:lnSpc>
                <a:spcPct val="100000"/>
              </a:lnSpc>
            </a:pPr>
            <a:r>
              <a:rPr lang="ru-RU" sz="1600" b="0" strike="noStrike" spc="-1" smtClean="0">
                <a:solidFill>
                  <a:srgbClr val="17375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 ПОРТАЛЕ «РАБОТА РОССИИ»</a:t>
            </a:r>
            <a:endParaRPr lang="ru-RU" sz="1600" b="0" strike="noStrike" spc="-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CustomShape 2"/>
          <p:cNvSpPr/>
          <p:nvPr/>
        </p:nvSpPr>
        <p:spPr>
          <a:xfrm>
            <a:off x="6300192" y="2636912"/>
            <a:ext cx="1800200" cy="1224136"/>
          </a:xfrm>
          <a:prstGeom prst="rect">
            <a:avLst/>
          </a:prstGeom>
          <a:noFill/>
          <a:ln w="9360" cap="rnd">
            <a:solidFill>
              <a:srgbClr val="FF0000"/>
            </a:solidFill>
            <a:custDash>
              <a:ds d="500000" sp="400000"/>
            </a:custDash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400" tIns="34200" rIns="68400" bIns="34200" anchor="ctr"/>
          <a:lstStyle/>
          <a:p>
            <a:pPr algn="ctr">
              <a:lnSpc>
                <a:spcPct val="100000"/>
              </a:lnSpc>
            </a:pPr>
            <a:r>
              <a:rPr lang="ru-RU" sz="1400" i="1" strike="noStrike" spc="-1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ВАЖНО</a:t>
            </a:r>
            <a:r>
              <a:rPr lang="ru-RU" sz="1400" i="1" strike="noStrike" spc="-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!!! Отслеживать </a:t>
            </a:r>
            <a:r>
              <a:rPr lang="ru-RU" sz="1400" i="1" spc="-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поступающую информацию </a:t>
            </a:r>
            <a:r>
              <a:rPr lang="ru-RU" sz="1400" i="1" spc="-1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 </a:t>
            </a:r>
            <a:r>
              <a:rPr lang="ru-RU" sz="1400" i="1" strike="noStrike" spc="-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личный кабинет</a:t>
            </a:r>
            <a:endParaRPr lang="ru-RU" sz="1400" i="1" strike="noStrike" spc="-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34" t="11468" r="18782" b="28087"/>
          <a:stretch>
            <a:fillRect/>
          </a:stretch>
        </p:blipFill>
        <p:spPr>
          <a:xfrm>
            <a:off x="255901" y="2060848"/>
            <a:ext cx="5740841" cy="3108961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8" name="Овал 7"/>
          <p:cNvSpPr/>
          <p:nvPr/>
        </p:nvSpPr>
        <p:spPr>
          <a:xfrm>
            <a:off x="5292080" y="2060848"/>
            <a:ext cx="28803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2195736" y="3615328"/>
            <a:ext cx="1656184" cy="2457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3563888" y="3140968"/>
            <a:ext cx="2736304" cy="47436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 flipV="1">
            <a:off x="5580112" y="2240868"/>
            <a:ext cx="720080" cy="68407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2378832854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6.0.33"/>
  <p:tag name="AS_OS" val="Microsoft Windows NT 10.0.20348.0"/>
  <p:tag name="AS_RELEASE_DATE" val="2025.01.14"/>
  <p:tag name="AS_TITLE" val="Aspose.Slides for .NET6"/>
  <p:tag name="AS_VERSION" val="25.1"/>
</p:tagLst>
</file>

<file path=ppt/theme/theme1.xml><?xml version="1.0" encoding="utf-8"?>
<a:theme xmlns:r="http://schemas.openxmlformats.org/officeDocument/2006/relationships"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Trebuchet MS"/>
        <a:cs typeface="Arial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Trebuchet MS"/>
        <a:cs typeface="Arial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112</Paragraphs>
  <Slides>15</Slides>
  <Notes>10</Notes>
  <TotalTime>867</TotalTime>
  <HiddenSlides>0</HiddenSlides>
  <MMClips>0</MMClips>
  <ScaleCrop>0</ScaleCrop>
  <HeadingPairs>
    <vt:vector baseType="variant" size="6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baseType="lpstr" size="22">
      <vt:lpstr>Arial</vt:lpstr>
      <vt:lpstr>Trebuchet MS</vt:lpstr>
      <vt:lpstr>Georgia</vt:lpstr>
      <vt:lpstr>Calibri</vt:lpstr>
      <vt:lpstr>Verdana</vt:lpstr>
      <vt:lpstr>Times New Roman</vt:lpstr>
      <vt:lpstr>Воздушный поток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25.0100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Презентация PowerPoint</dc:title>
  <dc:creator>user</dc:creator>
  <cp:lastModifiedBy>user</cp:lastModifiedBy>
  <cp:revision>98</cp:revision>
  <dcterms:created xsi:type="dcterms:W3CDTF">2025-02-11T11:08:23Z</dcterms:created>
  <dcterms:modified xsi:type="dcterms:W3CDTF">2025-04-23T13:11:47Z</dcterms:modified>
</cp:coreProperties>
</file>