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5" r:id="rId2"/>
    <p:sldId id="306" r:id="rId3"/>
    <p:sldId id="308" r:id="rId4"/>
    <p:sldId id="309" r:id="rId5"/>
    <p:sldId id="307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</p:sldIdLst>
  <p:sldSz cx="12192000" cy="685800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pObr" initials="D" lastIdx="4" clrIdx="0">
    <p:extLst>
      <p:ext uri="{19B8F6BF-5375-455C-9EA6-DF929625EA0E}">
        <p15:presenceInfo xmlns="" xmlns:p15="http://schemas.microsoft.com/office/powerpoint/2012/main" userId="DepOb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1DEAEF"/>
    <a:srgbClr val="0099FF"/>
    <a:srgbClr val="87DCE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64" autoAdjust="0"/>
    <p:restoredTop sz="94370" autoAdjust="0"/>
  </p:normalViewPr>
  <p:slideViewPr>
    <p:cSldViewPr snapToGrid="0">
      <p:cViewPr>
        <p:scale>
          <a:sx n="84" d="100"/>
          <a:sy n="84" d="100"/>
        </p:scale>
        <p:origin x="-96" y="-1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7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18" d="100"/>
          <a:sy n="118" d="100"/>
        </p:scale>
        <p:origin x="20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4302340" cy="341559"/>
          </a:xfrm>
          <a:prstGeom prst="rect">
            <a:avLst/>
          </a:prstGeom>
        </p:spPr>
        <p:txBody>
          <a:bodyPr vert="horz" lIns="91539" tIns="45770" rIns="91539" bIns="457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05" y="4"/>
            <a:ext cx="4302340" cy="341559"/>
          </a:xfrm>
          <a:prstGeom prst="rect">
            <a:avLst/>
          </a:prstGeom>
        </p:spPr>
        <p:txBody>
          <a:bodyPr vert="horz" lIns="91539" tIns="45770" rIns="91539" bIns="45770" rtlCol="0"/>
          <a:lstStyle>
            <a:lvl1pPr algn="r">
              <a:defRPr sz="1200"/>
            </a:lvl1pPr>
          </a:lstStyle>
          <a:p>
            <a:fld id="{004E965F-CF50-4E81-9263-13923C38812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456118"/>
            <a:ext cx="4302340" cy="341559"/>
          </a:xfrm>
          <a:prstGeom prst="rect">
            <a:avLst/>
          </a:prstGeom>
        </p:spPr>
        <p:txBody>
          <a:bodyPr vert="horz" lIns="91539" tIns="45770" rIns="91539" bIns="457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05" y="6456118"/>
            <a:ext cx="4302340" cy="341559"/>
          </a:xfrm>
          <a:prstGeom prst="rect">
            <a:avLst/>
          </a:prstGeom>
        </p:spPr>
        <p:txBody>
          <a:bodyPr vert="horz" lIns="91539" tIns="45770" rIns="91539" bIns="45770" rtlCol="0" anchor="b"/>
          <a:lstStyle>
            <a:lvl1pPr algn="r">
              <a:defRPr sz="1200"/>
            </a:lvl1pPr>
          </a:lstStyle>
          <a:p>
            <a:fld id="{B768CF72-1DB7-4176-88B9-F5DEFC248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17781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79970" tIns="39985" rIns="79970" bIns="39985" rtlCol="0"/>
          <a:lstStyle>
            <a:lvl1pPr algn="l">
              <a:defRPr sz="10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543" cy="341458"/>
          </a:xfrm>
          <a:prstGeom prst="rect">
            <a:avLst/>
          </a:prstGeom>
        </p:spPr>
        <p:txBody>
          <a:bodyPr vert="horz" lIns="79970" tIns="39985" rIns="79970" bIns="39985" rtlCol="0"/>
          <a:lstStyle>
            <a:lvl1pPr algn="r">
              <a:defRPr sz="1000"/>
            </a:lvl1pPr>
          </a:lstStyle>
          <a:p>
            <a:fld id="{EF95E042-6F16-432D-BD55-BE2BBCFA0278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9970" tIns="39985" rIns="79970" bIns="3998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71385"/>
            <a:ext cx="7941310" cy="2676583"/>
          </a:xfrm>
          <a:prstGeom prst="rect">
            <a:avLst/>
          </a:prstGeom>
        </p:spPr>
        <p:txBody>
          <a:bodyPr vert="horz" lIns="79970" tIns="39985" rIns="79970" bIns="3998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20"/>
            <a:ext cx="4301543" cy="341457"/>
          </a:xfrm>
          <a:prstGeom prst="rect">
            <a:avLst/>
          </a:prstGeom>
        </p:spPr>
        <p:txBody>
          <a:bodyPr vert="horz" lIns="79970" tIns="39985" rIns="79970" bIns="39985" rtlCol="0" anchor="b"/>
          <a:lstStyle>
            <a:lvl1pPr algn="l">
              <a:defRPr sz="10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10" y="6456220"/>
            <a:ext cx="4301543" cy="341457"/>
          </a:xfrm>
          <a:prstGeom prst="rect">
            <a:avLst/>
          </a:prstGeom>
        </p:spPr>
        <p:txBody>
          <a:bodyPr vert="horz" lIns="79970" tIns="39985" rIns="79970" bIns="39985" rtlCol="0" anchor="b"/>
          <a:lstStyle>
            <a:lvl1pPr algn="r">
              <a:defRPr sz="1000"/>
            </a:lvl1pPr>
          </a:lstStyle>
          <a:p>
            <a:fld id="{CA5A487F-C558-4263-B97C-DAF5BDA8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7266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8C8B6-253F-49F0-8965-1E71AC075F88}" type="datetime1">
              <a:rPr lang="en-US" smtClean="0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365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A77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D714E-AE87-41DD-9C9C-2BA603A70904}" type="datetime1">
              <a:rPr lang="en-US" smtClean="0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365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A77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070BE-1426-4C26-BF89-7E370EF5743C}" type="datetime1">
              <a:rPr lang="en-US" smtClean="0"/>
              <a:t>11/28/2024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365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A77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0291-5799-461B-8EA9-BA9C04D71518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365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31F8-32CE-433E-A910-0C2E7F6D1E44}" type="datetime1">
              <a:rPr lang="en-US" smtClean="0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365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2482" y="394817"/>
            <a:ext cx="8127034" cy="552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A77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9994" y="2539441"/>
            <a:ext cx="6840855" cy="1834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ABBED-3CE0-4B9C-BFA7-14D04F361733}" type="datetime1">
              <a:rPr lang="en-US" smtClean="0"/>
              <a:t>11/28/2024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27432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36525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НОРМАТИВНЫЕ ПРАВОВЫЕ ДОКУМЕНТЫ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3385542"/>
          </a:xfrm>
        </p:spPr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государственной итоговой аттестации по образовательным программам среднего общего образования,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Минпросвещения России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4 апреля 2023 г. №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233/552</a:t>
            </a: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документы, разработанные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службой по надзору в сфере образования и науки (Рособрнадзор) и направленными письмом от 14.10.2024 №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04-323</a:t>
            </a: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 проверки итогового сочинения (изложения) на территории Тверской области в 2024/2025 учебном году,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образования Тверской области от 31.10.2024 № 1241/ПК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274320" cy="192681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580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СОСТАВ КОМИССИИ ПО ПРОВЕДЕНИЮ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2215991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комиссии, участвующие в организации проведении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комиссии, ответственный за получение бланков ИС (ИИ), а также за передачу материалов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– технический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– дежурные, участвующие в организации ИС (ИИ) вне учебных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32453" y="3313973"/>
            <a:ext cx="953003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ОВЗ, </a:t>
            </a: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</a:t>
            </a:r>
          </a:p>
          <a:p>
            <a:endParaRPr lang="ru-RU" sz="3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32453" y="4023360"/>
            <a:ext cx="1042614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402426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10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8207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СОСТАВ КОМИССИИ ПО ПРОВЕРКЕ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3139321"/>
          </a:xfrm>
        </p:spPr>
        <p:txBody>
          <a:bodyPr/>
          <a:lstStyle/>
          <a:p>
            <a:pPr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пециалисты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соответствующие </a:t>
            </a:r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требованиям:</a:t>
            </a:r>
          </a:p>
          <a:p>
            <a:pPr algn="just"/>
            <a:endParaRPr lang="ru-RU" sz="30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по специальности «Русский язык и литература», с квалификацией «Учитель русского языка и литературы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сочинений (изложений) в выпускных классах образовательных организаций, реализующих СОО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32453" y="5180540"/>
            <a:ext cx="95300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привлечены независимые эксперты</a:t>
            </a:r>
            <a:endParaRPr lang="ru-RU" sz="3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32453" y="4611505"/>
            <a:ext cx="1042614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402426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11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8517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ПРИСУТСТВИЕ В МЕСТАХ ПРОВЕДЕНИЯ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53312" y="2157984"/>
            <a:ext cx="10332720" cy="2585323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СМИ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(иные лица, определенные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Тверской области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429858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12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2306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ПРОВЕДЕНИЕ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1846659"/>
          </a:xfrm>
        </p:spPr>
        <p:txBody>
          <a:bodyPr/>
          <a:lstStyle/>
          <a:p>
            <a:pPr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9.00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 участников</a:t>
            </a:r>
          </a:p>
          <a:p>
            <a:pPr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10.00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часть инструктажа</a:t>
            </a:r>
          </a:p>
          <a:p>
            <a:pPr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вторая часть инструктажа</a:t>
            </a:r>
          </a:p>
          <a:p>
            <a:pPr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экзамена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после второй части инструктажа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32453" y="3313973"/>
            <a:ext cx="95300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32453" y="4023360"/>
            <a:ext cx="1042614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051210" y="4152668"/>
            <a:ext cx="5340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 написания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5933462" y="4089679"/>
            <a:ext cx="283464" cy="1286137"/>
          </a:xfrm>
          <a:prstGeom prst="rightBrac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91306" y="4403342"/>
            <a:ext cx="35448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фиксируются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доске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31323" y="5880155"/>
            <a:ext cx="112284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учебном кабинете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часов, находящихся </a:t>
            </a:r>
            <a:r>
              <a:rPr lang="ru-RU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поле зрения участников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402426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13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88492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ИТОГОВОЕ СОЧИНЕНИЕ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(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ИТОГОВОЕ ИЗЛОЖЕНИЕ)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89888" y="721885"/>
            <a:ext cx="10332720" cy="3416320"/>
          </a:xfrm>
        </p:spPr>
        <p:txBody>
          <a:bodyPr/>
          <a:lstStyle/>
          <a:p>
            <a:pPr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рабочем столе </a:t>
            </a:r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участников:</a:t>
            </a:r>
            <a:endParaRPr lang="ru-RU" sz="30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ручка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удостоверяющий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для участников ИС / орфографический и толковый словарь для участников ИИ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питания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94106" y="4111117"/>
            <a:ext cx="95300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ОВЗ, детей-инвалидов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технические средства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46051" y="4138205"/>
            <a:ext cx="10426147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282212" y="2312825"/>
            <a:ext cx="3000405" cy="830997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выданные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проведения ИС (ИИ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6854790" y="2421742"/>
            <a:ext cx="1281504" cy="306581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081936" y="5138100"/>
            <a:ext cx="4810812" cy="129266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личных вещей: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кабинете проведения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отдельном кабинете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7"/>
          </p:nvPr>
        </p:nvSpPr>
        <p:spPr>
          <a:xfrm>
            <a:off x="11256174" y="6447310"/>
            <a:ext cx="466434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14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5153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УЧАСТНИКАМ ЗАПРЕЩАЕТСЯ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89888" y="1015581"/>
            <a:ext cx="10332720" cy="3693319"/>
          </a:xfrm>
        </p:spPr>
        <p:txBody>
          <a:bodyPr/>
          <a:lstStyle/>
          <a:p>
            <a:pPr algn="just"/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себе </a:t>
            </a: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связи, фото-, аудио- и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видеоаппаратуру 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письменные заметки </a:t>
            </a: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средства хранения и передачи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орфографические и (или) толковые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текстами литературного материала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466434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15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4122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ЧЛЕНАМ КОМИССИИ ЗАПРЕЩАЕТСЯ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89888" y="1015581"/>
            <a:ext cx="10332720" cy="3785652"/>
          </a:xfrm>
        </p:spPr>
        <p:txBody>
          <a:bodyPr/>
          <a:lstStyle/>
          <a:p>
            <a:pPr algn="just"/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себе </a:t>
            </a: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связи, фото-, аудио- и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видеоаппаратуру 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письменные заметки </a:t>
            </a:r>
          </a:p>
          <a:p>
            <a:pPr algn="just"/>
            <a:r>
              <a:rPr lang="ru-RU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средства хранения и передачи </a:t>
            </a:r>
            <a:r>
              <a:rPr lang="ru-RU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endPara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участникам </a:t>
            </a:r>
          </a:p>
          <a:p>
            <a:pPr algn="just"/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393282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16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7282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1735" y="1586809"/>
            <a:ext cx="10393957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600"/>
              </a:spcBef>
            </a:pPr>
            <a:r>
              <a:rPr lang="ru-RU" sz="3200" spc="-15" dirty="0" smtClean="0">
                <a:solidFill>
                  <a:srgbClr val="000000"/>
                </a:solidFill>
              </a:rPr>
              <a:t>ВЫЯВЛЕНИЕ</a:t>
            </a:r>
            <a:r>
              <a:rPr lang="ru-RU" sz="3200" spc="-10" dirty="0" smtClean="0">
                <a:solidFill>
                  <a:srgbClr val="000000"/>
                </a:solidFill>
              </a:rPr>
              <a:t> </a:t>
            </a:r>
            <a:r>
              <a:rPr lang="ru-RU" sz="3200" dirty="0" smtClean="0">
                <a:solidFill>
                  <a:srgbClr val="000000"/>
                </a:solidFill>
              </a:rPr>
              <a:t>И </a:t>
            </a:r>
            <a:r>
              <a:rPr lang="ru-RU" sz="3200" spc="-10" dirty="0" smtClean="0">
                <a:solidFill>
                  <a:srgbClr val="000000"/>
                </a:solidFill>
              </a:rPr>
              <a:t>ПРОФИЛАКТИКА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spc="-10" dirty="0" smtClean="0">
                <a:solidFill>
                  <a:srgbClr val="000000"/>
                </a:solidFill>
              </a:rPr>
              <a:t>НАРУШЕНИЙ </a:t>
            </a:r>
            <a:r>
              <a:rPr lang="ru-RU" sz="3200" spc="-885" dirty="0" smtClean="0">
                <a:solidFill>
                  <a:srgbClr val="000000"/>
                </a:solidFill>
              </a:rPr>
              <a:t> </a:t>
            </a:r>
            <a:r>
              <a:rPr lang="ru-RU" sz="3200" spc="-20" dirty="0" smtClean="0">
                <a:solidFill>
                  <a:srgbClr val="000000"/>
                </a:solidFill>
              </a:rPr>
              <a:t>ПРИ ПРОВЕДЕНИИ ИТОГОВОГО СОЧИНЕНИЯ (ИЗЛОЖЕНИЯ) В 2023-2024 УЧЕБНОМ ГОДУ</a:t>
            </a:r>
            <a:br>
              <a:rPr lang="ru-RU" sz="3200" spc="-20" dirty="0" smtClean="0">
                <a:solidFill>
                  <a:srgbClr val="000000"/>
                </a:solidFill>
              </a:rPr>
            </a:br>
            <a:r>
              <a:rPr lang="ru-RU" sz="3200" spc="-20" dirty="0">
                <a:solidFill>
                  <a:srgbClr val="000000"/>
                </a:solidFill>
              </a:rPr>
              <a:t/>
            </a:r>
            <a:br>
              <a:rPr lang="ru-RU" sz="3200" spc="-20" dirty="0">
                <a:solidFill>
                  <a:srgbClr val="000000"/>
                </a:solidFill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426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xmlns="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:a16="http://schemas.microsoft.com/office/drawing/2014/main" xmlns="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>
              <a:spcBef>
                <a:spcPts val="100"/>
              </a:spcBef>
              <a:spcAft>
                <a:spcPts val="800"/>
              </a:spcAft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ИНФОРМИРОВАНИЕ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УЧАСТНИКОВ 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 СОЧИНЕННИЯ (ИЗЛОЖЕНИЯ)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 ИХ РОДИТЕЛЕЙ (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ЗАКОННЫХ ПРЕДСТАВИТЕЛЕЙ)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О ПРОЦЕДУРЕ </a:t>
            </a:r>
            <a:endParaRPr lang="ru-RU" sz="2400" b="1" spc="-5" dirty="0" smtClean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455965" y="6506817"/>
            <a:ext cx="1445248" cy="215444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7672" y="1925965"/>
            <a:ext cx="9475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участники итогового сочинения (изложения) и их родители (законные представители)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подпись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проинформированы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местах и сроках проведения итогового сочинения (изложения)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проведения итогового сочинения (изложения)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основаниях для удаления, о времени и месте ознакомления с результатами, а также о результатах итогового сочинения (изложения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полученных обучающимися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экстернами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10" y="4946717"/>
            <a:ext cx="731583" cy="44504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47672" y="4748961"/>
            <a:ext cx="947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обучающиеся и их родители (законные представители) под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ознакомлены с Памяткой о порядке проведения итогового сочинения (изложения)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210" y="2819746"/>
            <a:ext cx="731583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54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xmlns="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:a16="http://schemas.microsoft.com/office/drawing/2014/main" xmlns="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>
              <a:spcBef>
                <a:spcPts val="100"/>
              </a:spcBef>
              <a:spcAft>
                <a:spcPts val="800"/>
              </a:spcAft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ГОТОВНОСТЬ ОБРАЗОВАТЕЛЬНОЙ ОРГАНИЗАЦИИ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К ПРОВЕДЕНИЮ ИТОГОВОГО СОЧИНЕНИЯ (ИЗЛОЖЕНИЯ) </a:t>
            </a:r>
            <a:endParaRPr lang="ru-RU" sz="2400" b="1" spc="-5" dirty="0" smtClean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455965" y="6506817"/>
            <a:ext cx="1445248" cy="215444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4509" y="1462683"/>
            <a:ext cx="8826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кабинете находились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пособия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литературе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4510" y="2262028"/>
            <a:ext cx="8826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аудитории находился включенный компьютер с выходом в сети «Интернет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302" y="2360916"/>
            <a:ext cx="615749" cy="3475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4509" y="3338465"/>
            <a:ext cx="8974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часы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кабинете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находились вне поле зрения отдельных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655" y="3422745"/>
            <a:ext cx="615749" cy="3475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70048" y="4383159"/>
            <a:ext cx="8762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выделено помещение, оборудованное телефонной связью, принтером, персональным компьютером с выходом в сеть «Интернет» для получения комплектов тем итогового сочинения (текстов для итогового изложения), техническим оборудованием для проведения сканирования, копирования итоговых сочинений (изложений) и других материалов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440" y="4484574"/>
            <a:ext cx="615749" cy="3475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303" y="1576846"/>
            <a:ext cx="615749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1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СРОКИ ПРОВЕДЕНИЯ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4062651"/>
          </a:xfrm>
        </p:spPr>
        <p:txBody>
          <a:bodyPr/>
          <a:lstStyle/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срок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0"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2024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сроки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0"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февраля 2025 года </a:t>
            </a:r>
          </a:p>
          <a:p>
            <a:pPr lvl="0" algn="just"/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2025 года</a:t>
            </a:r>
          </a:p>
        </p:txBody>
      </p:sp>
      <p:cxnSp>
        <p:nvCxnSpPr>
          <p:cNvPr id="5" name="Прямая соединительная линия 4"/>
          <p:cNvCxnSpPr>
            <a:stCxn id="6" idx="1"/>
          </p:cNvCxnSpPr>
          <p:nvPr/>
        </p:nvCxnSpPr>
        <p:spPr>
          <a:xfrm>
            <a:off x="1325880" y="3512654"/>
            <a:ext cx="10040112" cy="1693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2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02133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xmlns="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:a16="http://schemas.microsoft.com/office/drawing/2014/main" xmlns="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>
              <a:spcBef>
                <a:spcPts val="100"/>
              </a:spcBef>
              <a:spcAft>
                <a:spcPts val="800"/>
              </a:spcAft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СОЗДАНИЕ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КОМИССИЙ ПО ПРОВЕДЕНИЮ И ПРОВЕРКЕ 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 СОЧИНЕНИЯ (ИЗЛОЖЕНИЯ) 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508973" y="6506817"/>
            <a:ext cx="1445248" cy="215444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0008" y="2310013"/>
            <a:ext cx="9073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об утверждении состава комиссии издан позднее чем за две недели до проведения итогового сочинения (изложения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0008" y="3690079"/>
            <a:ext cx="9073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проверке итогового сочинения состоит из 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267" y="3804242"/>
            <a:ext cx="615749" cy="3475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827" y="2551760"/>
            <a:ext cx="615749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xmlns="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:a16="http://schemas.microsoft.com/office/drawing/2014/main" xmlns="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>
              <a:spcBef>
                <a:spcPts val="100"/>
              </a:spcBef>
              <a:spcAft>
                <a:spcPts val="800"/>
              </a:spcAft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ОСУЩЕСТВЛЕНИЕ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ФУНКЦИЙ ЧЛЕНАМИ КОМИССИИ ПО ПРОВЕДЕНИЮ 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ИТОГОВОГОСОЧИНЕНИЯ (ИЗЛОЖЕНИЯ)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455965" y="6506817"/>
            <a:ext cx="1445248" cy="215444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3507" y="1322023"/>
            <a:ext cx="92934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 (изложения)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технического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 исполнял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который не входил в состав утвержденной комиссии по проведению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 (изложения);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83507" y="2985417"/>
            <a:ext cx="93862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комиссии по проведению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 (изложения)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проверяли правильность заполнения участниками регистрационных полей бланков, в том числе не проверяли бланк регистрации и бланки записи каждого участника на корректность вписанного участником кода вида работы, наименования вида работ, номера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темы;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758" y="3161634"/>
            <a:ext cx="615749" cy="3475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6535" y="5428716"/>
            <a:ext cx="615749" cy="3475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83507" y="5212754"/>
            <a:ext cx="9293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проведению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 (изложения)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объявили начало, продолжительность и время окончания написания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 (изложения)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зафиксировали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доске.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534" y="1463077"/>
            <a:ext cx="615749" cy="37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xmlns="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:a16="http://schemas.microsoft.com/office/drawing/2014/main" xmlns="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>
              <a:spcBef>
                <a:spcPts val="100"/>
              </a:spcBef>
              <a:spcAft>
                <a:spcPts val="800"/>
              </a:spcAft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ЗАПРЕТ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ИМЕТЬ ПРИ СЕБЕ ЛИЧНЫЕ 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ВЕЩИ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455965" y="6506817"/>
            <a:ext cx="1445248" cy="215444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3432" y="2412216"/>
            <a:ext cx="942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комиссии по проведению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имел при себе средства связи (телефон).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293" y="2589955"/>
            <a:ext cx="615749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УЧАСТИЕ В ИТОГОВОМ СОЧИНЕНИИ (ИТОГОВОМ ИЗЛОЖЕНИИ)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4431983"/>
          </a:xfrm>
        </p:spPr>
        <p:txBody>
          <a:bodyPr/>
          <a:lstStyle/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– </a:t>
            </a:r>
          </a:p>
          <a:p>
            <a:pPr lvl="0" algn="just"/>
            <a:endParaRPr lang="ru-RU" sz="3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позднее, чем за 2 недели до начала проведения ИС (ИИ</a:t>
            </a: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/>
            <a:endParaRPr lang="ru-RU" sz="3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до 20.11.2024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с ОВЗ и детей-инвалидов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0"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</a:p>
          <a:p>
            <a:pPr lvl="0" algn="just"/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ПМПК</a:t>
            </a:r>
          </a:p>
          <a:p>
            <a:pPr lvl="0" algn="just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справка ОМСЭ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81328" y="3751957"/>
            <a:ext cx="10021824" cy="1537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3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8710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ПРОДОЛЖИТЕЛЬНОСТЬ НАПИСАНИЯ 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4985980"/>
          </a:xfrm>
        </p:spPr>
        <p:txBody>
          <a:bodyPr/>
          <a:lstStyle/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– </a:t>
            </a:r>
          </a:p>
          <a:p>
            <a:pPr lvl="0" algn="just"/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3 часа 55 минут (235 минут)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ВКЛЮЧАЕТСЯ время на проведение подготовительных мероприятий 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инструктаж, заполнение бланков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с ОВЗ и детей-инвалидов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0"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30 минут</a:t>
            </a:r>
          </a:p>
          <a:p>
            <a:pPr lvl="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время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выделенное на организацию питания и перерывов для проведения необходимых лечебных и профилактических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81328" y="3980557"/>
            <a:ext cx="10021824" cy="1537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97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ДОПУСК К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НАПИСАНИЮ ИТОГОВОГО СОЧИНЕНИЯ (ИТОГОВОГО </a:t>
            </a: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ИЗЛОЖЕНИЯ) В ДОПОЛНИТЕЛЬНЫЕ ДАТЫ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369331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экстерны, получившие по ИС (ИИ) неудовлетворительный результат («незачет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экстерны, удаленные с ИС (ИИ) за нарушение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 (ИИ), не явившиеся на ИС (ИИ) по уважительным причинам, подтверждённым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 (ИИ), не завершившие написание ИС (ИИ) по уважительным причинам, подтвержденным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47" y="1137822"/>
            <a:ext cx="2610993" cy="2813478"/>
          </a:xfrm>
          <a:prstGeom prst="rect">
            <a:avLst/>
          </a:prstGeom>
        </p:spPr>
      </p:pic>
      <p:sp>
        <p:nvSpPr>
          <p:cNvPr id="8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КАЧЕСТВО ОБРАЗОВАНИЯ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38856" y="1293983"/>
            <a:ext cx="8400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</a:t>
            </a:r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итоговая аттестация – завершение освоения обучающимися основной образовательной программы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38856" y="3447347"/>
            <a:ext cx="831790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организация несет ответственность в установленном законодательством Российской Федерации порядке за качество образования своих выпускников. 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1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МЕРОПРИЯТИЯ В РАМКАХ ОРГАНИЗАЦИИ И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ПРОВЕДЕНИЯ 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4062651"/>
          </a:xfrm>
        </p:spPr>
        <p:txBody>
          <a:bodyPr/>
          <a:lstStyle/>
          <a:p>
            <a:pPr lvl="0" algn="just"/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подпись информируют работников 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проведения и проверки</a:t>
            </a:r>
          </a:p>
          <a:p>
            <a:pPr algn="just"/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информируют участников и их родителей (законных представителей):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местах и сроках проведения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проведения ИС (ИИ) на территории Тверской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основаниях для удаления с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и месте ознакомления с результатами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ИС (ИИ), полученных обучающими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экстернами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04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МЕРОПРИЯТИЯ В РАМКАХ ОРГАНИЗАЦИИ И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ПРОВЕДЕНИЯ 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4247317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обучающихся, экстернов и их родителей (законных представителей) </a:t>
            </a:r>
          </a:p>
          <a:p>
            <a:pPr algn="r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под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с Памяткой </a:t>
            </a:r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проведения ИС (ИИ)</a:t>
            </a:r>
          </a:p>
          <a:p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участников ИС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орфографическими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словарями</a:t>
            </a:r>
          </a:p>
          <a:p>
            <a:endParaRPr lang="ru-RU" sz="3000" b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участников ИИ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30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орфографическими </a:t>
            </a:r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толковыми словарями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274320" cy="192681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8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425098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="" xmlns:a16="http://schemas.microsoft.com/office/drawing/2014/main" id="{A91343D3-6632-4FC4-BCA8-3504B1260E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232" y="277939"/>
            <a:ext cx="714978" cy="859883"/>
          </a:xfrm>
          <a:prstGeom prst="rect">
            <a:avLst/>
          </a:prstGeom>
        </p:spPr>
      </p:pic>
      <p:sp>
        <p:nvSpPr>
          <p:cNvPr id="4" name="object 5">
            <a:extLst>
              <a:ext uri="{FF2B5EF4-FFF2-40B4-BE49-F238E27FC236}">
                <a16:creationId xmlns="" xmlns:a16="http://schemas.microsoft.com/office/drawing/2014/main" id="{C7953844-AEB8-4C1D-A5FE-5CACAC990FD3}"/>
              </a:ext>
            </a:extLst>
          </p:cNvPr>
          <p:cNvSpPr txBox="1"/>
          <p:nvPr/>
        </p:nvSpPr>
        <p:spPr>
          <a:xfrm>
            <a:off x="1232453" y="282190"/>
            <a:ext cx="1081891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5" dirty="0" smtClean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МЕРОПРИЯТИЯ В РАМКАХ ОРГАНИЗАЦИИ И </a:t>
            </a:r>
            <a:r>
              <a:rPr lang="ru-RU" sz="2400" b="1" spc="-5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ПРОВЕДЕНИЯ ИТОГОВОГО СОЧИНЕНИЯ (ИТОГОВОГО ИЗЛОЖЕНИЯ)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>
          <a:xfrm>
            <a:off x="1325880" y="1481328"/>
            <a:ext cx="10332720" cy="1200329"/>
          </a:xfrm>
        </p:spPr>
        <p:txBody>
          <a:bodyPr/>
          <a:lstStyle/>
          <a:p>
            <a:r>
              <a:rPr lang="ru-RU" sz="30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образовательной организации создают: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комиссию по проведению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комиссию по проверке ИС (ИИ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0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32453" y="3313973"/>
            <a:ext cx="95300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позднее, чем за 2 недели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проведения ИС (ИИ)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25880" y="4777286"/>
            <a:ext cx="37642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3-х человек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7"/>
          </p:nvPr>
        </p:nvSpPr>
        <p:spPr>
          <a:xfrm>
            <a:off x="11256174" y="6294430"/>
            <a:ext cx="402426" cy="410690"/>
          </a:xfrm>
        </p:spPr>
        <p:txBody>
          <a:bodyPr/>
          <a:lstStyle/>
          <a:p>
            <a:pPr marL="136525">
              <a:lnSpc>
                <a:spcPts val="1650"/>
              </a:lnSpc>
            </a:pPr>
            <a:fld id="{81D60167-4931-47E6-BA6A-407CBD079E47}" type="slidenum">
              <a:rPr lang="ru-RU" sz="1000" smtClean="0"/>
              <a:t>9</a:t>
            </a:fld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4060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7810</TotalTime>
  <Words>1161</Words>
  <Application>Microsoft Office PowerPoint</Application>
  <PresentationFormat>Произвольный</PresentationFormat>
  <Paragraphs>185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ВЫЯВЛЕНИЕ И ПРОФИЛАКТИКА НАРУШЕНИЙ  ПРИ ПРОВЕДЕНИИ ИТОГОВОГО СОЧИНЕНИЯ (ИЗЛОЖЕНИЯ) В 2023-2024 УЧЕБНОМ ГОДУ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ТЕХНИЧЕСКОЕ ЗАДАНИЕ  НА РЕКОНСТРУКЦИЮ МОУ «СРЕДНЯЯ ШКОЛА №13»  (с устройством пристройки столовой)   в г. КИМРЫ   ТВЕРСКОЙ ОБЛАСТИ  А.А.Каспржак начальник департамента образования Тверской области</dc:title>
  <dc:creator>peres</dc:creator>
  <cp:lastModifiedBy>admin</cp:lastModifiedBy>
  <cp:revision>1059</cp:revision>
  <cp:lastPrinted>2024-11-21T09:16:15Z</cp:lastPrinted>
  <dcterms:created xsi:type="dcterms:W3CDTF">2023-10-17T08:00:44Z</dcterms:created>
  <dcterms:modified xsi:type="dcterms:W3CDTF">2024-11-28T06:17:47Z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2023-10-16T00:00:00Z</vt:filetime>
  </property>
  <property fmtid="{D5CDD505-2E9C-101B-9397-08002B2CF9AE}" pid="3" name="Creator">
    <vt:lpwstr>Presentation</vt:lpwstr>
  </property>
  <property fmtid="{D5CDD505-2E9C-101B-9397-08002B2CF9AE}" pid="4" name="LastSaved">
    <vt:filetime>2023-10-16T00:00:00Z</vt:filetime>
  </property>
</Properties>
</file>